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dp" ContentType="image/vnd.ms-photo"/>
  <Default Extension="mp4" ContentType="video/mp4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ppt/notesSlides/notesSlide11.xml" ContentType="application/vnd.openxmlformats-officedocument.presentationml.notesSlide+xml"/>
  <Override PartName="/ppt/notesSlides/notesSlide12.xml" ContentType="application/vnd.openxmlformats-officedocument.presentationml.notesSlide+xml"/>
  <Override PartName="/ppt/notesSlides/notesSlide13.xml" ContentType="application/vnd.openxmlformats-officedocument.presentationml.notesSlide+xml"/>
  <Override PartName="/ppt/notesSlides/notesSlide14.xml" ContentType="application/vnd.openxmlformats-officedocument.presentationml.notesSlide+xml"/>
  <Override PartName="/ppt/notesSlides/notesSlide15.xml" ContentType="application/vnd.openxmlformats-officedocument.presentationml.notesSlide+xml"/>
  <Override PartName="/ppt/notesSlides/notesSlide16.xml" ContentType="application/vnd.openxmlformats-officedocument.presentationml.notesSlide+xml"/>
  <Override PartName="/ppt/notesSlides/notesSlide17.xml" ContentType="application/vnd.openxmlformats-officedocument.presentationml.notesSlide+xml"/>
  <Override PartName="/ppt/notesSlides/notesSlide18.xml" ContentType="application/vnd.openxmlformats-officedocument.presentationml.notesSlide+xml"/>
  <Override PartName="/ppt/notesSlides/notesSlide19.xml" ContentType="application/vnd.openxmlformats-officedocument.presentationml.notesSlide+xml"/>
  <Override PartName="/ppt/notesSlides/notesSlide20.xml" ContentType="application/vnd.openxmlformats-officedocument.presentationml.notesSlide+xml"/>
  <Override PartName="/ppt/notesSlides/notesSlide21.xml" ContentType="application/vnd.openxmlformats-officedocument.presentationml.notesSlide+xml"/>
  <Override PartName="/ppt/notesSlides/notesSlide22.xml" ContentType="application/vnd.openxmlformats-officedocument.presentationml.notesSlide+xml"/>
  <Override PartName="/ppt/notesSlides/notesSlide23.xml" ContentType="application/vnd.openxmlformats-officedocument.presentationml.notesSlide+xml"/>
  <Override PartName="/ppt/notesSlides/notesSlide24.xml" ContentType="application/vnd.openxmlformats-officedocument.presentationml.notesSlide+xml"/>
  <Override PartName="/ppt/notesSlides/notesSlide25.xml" ContentType="application/vnd.openxmlformats-officedocument.presentationml.notesSlide+xml"/>
  <Override PartName="/ppt/notesSlides/notesSlide26.xml" ContentType="application/vnd.openxmlformats-officedocument.presentationml.notesSlide+xml"/>
  <Override PartName="/ppt/notesSlides/notesSlide27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39"/>
  </p:notesMasterIdLst>
  <p:handoutMasterIdLst>
    <p:handoutMasterId r:id="rId40"/>
  </p:handoutMasterIdLst>
  <p:sldIdLst>
    <p:sldId id="312" r:id="rId2"/>
    <p:sldId id="308" r:id="rId3"/>
    <p:sldId id="268" r:id="rId4"/>
    <p:sldId id="290" r:id="rId5"/>
    <p:sldId id="309" r:id="rId6"/>
    <p:sldId id="319" r:id="rId7"/>
    <p:sldId id="291" r:id="rId8"/>
    <p:sldId id="292" r:id="rId9"/>
    <p:sldId id="293" r:id="rId10"/>
    <p:sldId id="295" r:id="rId11"/>
    <p:sldId id="294" r:id="rId12"/>
    <p:sldId id="296" r:id="rId13"/>
    <p:sldId id="297" r:id="rId14"/>
    <p:sldId id="298" r:id="rId15"/>
    <p:sldId id="299" r:id="rId16"/>
    <p:sldId id="302" r:id="rId17"/>
    <p:sldId id="303" r:id="rId18"/>
    <p:sldId id="305" r:id="rId19"/>
    <p:sldId id="322" r:id="rId20"/>
    <p:sldId id="300" r:id="rId21"/>
    <p:sldId id="304" r:id="rId22"/>
    <p:sldId id="256" r:id="rId23"/>
    <p:sldId id="313" r:id="rId24"/>
    <p:sldId id="315" r:id="rId25"/>
    <p:sldId id="318" r:id="rId26"/>
    <p:sldId id="316" r:id="rId27"/>
    <p:sldId id="325" r:id="rId28"/>
    <p:sldId id="326" r:id="rId29"/>
    <p:sldId id="327" r:id="rId30"/>
    <p:sldId id="328" r:id="rId31"/>
    <p:sldId id="321" r:id="rId32"/>
    <p:sldId id="330" r:id="rId33"/>
    <p:sldId id="323" r:id="rId34"/>
    <p:sldId id="324" r:id="rId35"/>
    <p:sldId id="301" r:id="rId36"/>
    <p:sldId id="329" r:id="rId37"/>
    <p:sldId id="320" r:id="rId38"/>
  </p:sldIdLst>
  <p:sldSz cx="12192000" cy="6858000"/>
  <p:notesSz cx="6858000" cy="9144000"/>
  <p:defaultTextStyle>
    <a:defPPr>
      <a:defRPr lang="cs-CZ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251" userDrawn="1">
          <p15:clr>
            <a:srgbClr val="A4A3A4"/>
          </p15:clr>
        </p15:guide>
        <p15:guide id="2" pos="3840" userDrawn="1">
          <p15:clr>
            <a:srgbClr val="A4A3A4"/>
          </p15:clr>
        </p15:guide>
      </p15:sldGuideLst>
    </p:ext>
    <p:ext uri="{2D200454-40CA-4A62-9FC3-DE9A4176ACB9}">
      <p15:notes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FFFFFF"/>
    <a:srgbClr val="1D1D1B"/>
    <a:srgbClr val="000000"/>
    <a:srgbClr val="FF0000"/>
    <a:srgbClr val="F9F9F9"/>
    <a:srgbClr val="F1F1F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987" autoAdjust="0"/>
    <p:restoredTop sz="82892" autoAdjust="0"/>
  </p:normalViewPr>
  <p:slideViewPr>
    <p:cSldViewPr snapToGrid="0" showGuides="1">
      <p:cViewPr varScale="1">
        <p:scale>
          <a:sx n="63" d="100"/>
          <a:sy n="63" d="100"/>
        </p:scale>
        <p:origin x="978" y="60"/>
      </p:cViewPr>
      <p:guideLst>
        <p:guide orient="horz" pos="2251"/>
        <p:guide pos="3840"/>
      </p:guideLst>
    </p:cSldViewPr>
  </p:slideViewPr>
  <p:notesTextViewPr>
    <p:cViewPr>
      <p:scale>
        <a:sx n="1" d="1"/>
        <a:sy n="1" d="1"/>
      </p:scale>
      <p:origin x="0" y="0"/>
    </p:cViewPr>
  </p:notesTextViewPr>
  <p:notesViewPr>
    <p:cSldViewPr snapToGrid="0" showGuides="1">
      <p:cViewPr varScale="1">
        <p:scale>
          <a:sx n="58" d="100"/>
          <a:sy n="58" d="100"/>
        </p:scale>
        <p:origin x="1878" y="72"/>
      </p:cViewPr>
      <p:guideLst/>
    </p:cSldViewPr>
  </p:notes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26" Type="http://schemas.openxmlformats.org/officeDocument/2006/relationships/slide" Target="slides/slide25.xml"/><Relationship Id="rId39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viewProps" Target="viewProps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0" Type="http://schemas.openxmlformats.org/officeDocument/2006/relationships/slide" Target="slides/slide19.xml"/><Relationship Id="rId29" Type="http://schemas.openxmlformats.org/officeDocument/2006/relationships/slide" Target="slides/slide28.xml"/><Relationship Id="rId41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handoutMaster" Target="handoutMasters/handoutMaster1.xml"/><Relationship Id="rId5" Type="http://schemas.openxmlformats.org/officeDocument/2006/relationships/slide" Target="slides/slide4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10" Type="http://schemas.openxmlformats.org/officeDocument/2006/relationships/slide" Target="slides/slide9.xml"/><Relationship Id="rId19" Type="http://schemas.openxmlformats.org/officeDocument/2006/relationships/slide" Target="slides/slide18.xml"/><Relationship Id="rId31" Type="http://schemas.openxmlformats.org/officeDocument/2006/relationships/slide" Target="slides/slide30.xml"/><Relationship Id="rId44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theme" Target="theme/theme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8712E80-2961-4904-9F7A-8EFA2BDDD0F7}" type="datetimeFigureOut">
              <a:rPr lang="cs-CZ" smtClean="0"/>
              <a:t>3. 2. 2022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F1CA681C-14E5-4401-AE48-FC1D7845CE29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2941662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záhlaví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B65467A-3161-4F92-AB0F-653335DC4D21}" type="datetimeFigureOut">
              <a:rPr lang="cs-CZ" smtClean="0"/>
              <a:t>3. 2. 2022</a:t>
            </a:fld>
            <a:endParaRPr lang="cs-CZ"/>
          </a:p>
        </p:txBody>
      </p:sp>
      <p:sp>
        <p:nvSpPr>
          <p:cNvPr id="4" name="Zástupný symbol pro obrázek snímku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cs-CZ"/>
          </a:p>
        </p:txBody>
      </p:sp>
      <p:sp>
        <p:nvSpPr>
          <p:cNvPr id="5" name="Zástupný symbol pro poznámky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5ED3BF5-1E13-4EB0-ABE4-E9325004BF10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542301088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2.xml"/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3.xml"/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4.xml"/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5.xml"/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7.xml"/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1.xml"/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2.xml"/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3.xml"/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4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5.xml"/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6.xml"/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7.xml"/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8.xml"/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0.xml"/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6.xml"/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7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8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9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0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</a:t>
            </a:r>
            <a:r>
              <a:rPr lang="cs-CZ" baseline="0" dirty="0" smtClean="0"/>
              <a:t> Czech TV: https://ct24.ceskatelevize.cz/ekonomika/3289301-recyklace-plastu-v-cesku-nefunguje-vetsina-odpadu-se-spali#:~:text=P%C5%99esto%C5%BEe%20zm%C4%9Bny%20v%20z%C3%A1kon%C4%9B%2C%20kter%C3%A9,roku%202030%20pak%2055%20procent.</a:t>
            </a:r>
          </a:p>
          <a:p>
            <a:endParaRPr lang="cs-CZ" baseline="0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19143913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IN CASE YOU HAVE A TIME – PLAY VIDEO:</a:t>
            </a:r>
            <a:r>
              <a:rPr lang="cs-CZ" baseline="0" dirty="0" smtClean="0"/>
              <a:t> https://www.youtube.com/watch?v=eg-E1FtjaxY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30545167"/>
      </p:ext>
    </p:extLst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LET</a:t>
            </a:r>
            <a:r>
              <a:rPr lang="cs-CZ" baseline="0" dirty="0" smtClean="0"/>
              <a:t> PUPILS NAME AT LEAST 3 GOOD AND 3 BAD EXAMPLES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5574694"/>
      </p:ext>
    </p:extLst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Source: https://alansfactoryoutlet.com/7-types-of-plastics-their-toxicity-and-most-commonly-used-for/</a:t>
            </a:r>
          </a:p>
          <a:p>
            <a:r>
              <a:rPr lang="cs-CZ" dirty="0" smtClean="0"/>
              <a:t>[1] https://www.e15.cz/magazin/infografika-jak-dlouho-se-rozklada-odpad-pet-lahvi-to-trva-skoro-pul-tisicileti-1347264#</a:t>
            </a:r>
          </a:p>
          <a:p>
            <a:r>
              <a:rPr lang="cs-CZ" dirty="0" smtClean="0"/>
              <a:t>[2] https://maesindopaperpackaging.com/does-plastic-decompose-how-long-does-it-take/</a:t>
            </a:r>
          </a:p>
          <a:p>
            <a:endParaRPr lang="cs-CZ" dirty="0" smtClean="0"/>
          </a:p>
          <a:p>
            <a:endParaRPr lang="cs-CZ" dirty="0" smtClean="0"/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7163521"/>
      </p:ext>
    </p:extLst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EXPLAIN HOW TO SEPARATE</a:t>
            </a:r>
            <a:r>
              <a:rPr lang="cs-CZ" baseline="0" dirty="0" smtClean="0"/>
              <a:t> PET FROM HDPE – ONLY BASED ON DIFFERENT MATERIAL DENSITY. SHREDDED PET WILL SINK, BUT HDPE WILL SWIM ON THE LEVEL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518884596"/>
      </p:ext>
    </p:extLst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THERE</a:t>
            </a:r>
            <a:r>
              <a:rPr lang="cs-CZ" baseline="0" dirty="0" smtClean="0"/>
              <a:t> ARE MANY PLASTIC PRODUCTS OUT THERE. CAN YOU IDENTIFY THEM? AND WHICH OF THEM ARE EASY TO RECYCLE AT HOME?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94605371"/>
      </p:ext>
    </p:extLst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</a:t>
            </a:r>
            <a:r>
              <a:rPr lang="cs-CZ" baseline="0" dirty="0" smtClean="0"/>
              <a:t>e EKO KOM, Czech Republic, 2020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04503756"/>
      </p:ext>
    </p:extLst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SOURCE: PLASTOŽROUT.CZ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21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12548174"/>
      </p:ext>
    </p:extLst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OK,</a:t>
            </a:r>
            <a:r>
              <a:rPr lang="cs-CZ" baseline="0" dirty="0" smtClean="0"/>
              <a:t> SMALL RECAP. WE HAVE ALREADY TALKED ABOUT PLASTIC HISTORY, TYPES, ADVANTAGES AND DISADVANTAGES. NOW IT IS TIME TO DESCRIBE MATERIAL RECYCLING METHODS.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22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0655176"/>
      </p:ext>
    </p:extLst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Demonstration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shredding</a:t>
            </a:r>
            <a:r>
              <a:rPr lang="cs-CZ" dirty="0" smtClean="0"/>
              <a:t> technology.</a:t>
            </a:r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033609718"/>
      </p:ext>
    </p:extLst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Demonstration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baseline="0" dirty="0" smtClean="0"/>
              <a:t> </a:t>
            </a:r>
            <a:r>
              <a:rPr lang="cs-CZ" baseline="0" dirty="0" err="1" smtClean="0"/>
              <a:t>injection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moulding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940370255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Source: </a:t>
            </a:r>
            <a:r>
              <a:rPr lang="cs-CZ" dirty="0" err="1" smtClean="0"/>
              <a:t>Precious</a:t>
            </a:r>
            <a:r>
              <a:rPr lang="cs-CZ" dirty="0" smtClean="0"/>
              <a:t> </a:t>
            </a:r>
            <a:r>
              <a:rPr lang="cs-CZ" dirty="0" err="1" smtClean="0"/>
              <a:t>Plastic</a:t>
            </a:r>
            <a:r>
              <a:rPr lang="cs-CZ" dirty="0" smtClean="0"/>
              <a:t> </a:t>
            </a:r>
            <a:r>
              <a:rPr lang="cs-CZ" dirty="0" err="1" smtClean="0"/>
              <a:t>promo</a:t>
            </a:r>
            <a:r>
              <a:rPr lang="cs-CZ" baseline="0" dirty="0" smtClean="0"/>
              <a:t> V2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3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787896666"/>
      </p:ext>
    </p:extLst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COMPARATION 3D PRINTING AND INJECTION MOULDING:</a:t>
            </a:r>
          </a:p>
          <a:p>
            <a:pPr marL="171450" indent="-171450">
              <a:buFontTx/>
              <a:buChar char="-"/>
            </a:pPr>
            <a:r>
              <a:rPr lang="cs-CZ" dirty="0" smtClean="0"/>
              <a:t>CYCLE TIME,</a:t>
            </a:r>
            <a:r>
              <a:rPr lang="cs-CZ" baseline="0" dirty="0" smtClean="0"/>
              <a:t> </a:t>
            </a:r>
          </a:p>
          <a:p>
            <a:pPr marL="171450" indent="-171450">
              <a:buFontTx/>
              <a:buChar char="-"/>
            </a:pPr>
            <a:r>
              <a:rPr lang="cs-CZ" baseline="0" dirty="0" smtClean="0"/>
              <a:t>PROTOTYPING</a:t>
            </a:r>
          </a:p>
          <a:p>
            <a:pPr marL="171450" indent="-171450">
              <a:buFontTx/>
              <a:buChar char="-"/>
            </a:pPr>
            <a:r>
              <a:rPr lang="cs-CZ" baseline="0" dirty="0" smtClean="0"/>
              <a:t>MATERIALS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37951468"/>
      </p:ext>
    </p:extLst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Demonstration</a:t>
            </a:r>
            <a:r>
              <a:rPr lang="cs-CZ" dirty="0" smtClean="0"/>
              <a:t> </a:t>
            </a:r>
            <a:r>
              <a:rPr lang="cs-CZ" dirty="0" err="1" smtClean="0"/>
              <a:t>of</a:t>
            </a:r>
            <a:r>
              <a:rPr lang="cs-CZ" dirty="0" smtClean="0"/>
              <a:t> </a:t>
            </a:r>
            <a:r>
              <a:rPr lang="cs-CZ" dirty="0" err="1" smtClean="0"/>
              <a:t>compression</a:t>
            </a:r>
            <a:r>
              <a:rPr lang="cs-CZ" dirty="0" smtClean="0"/>
              <a:t> </a:t>
            </a:r>
            <a:r>
              <a:rPr lang="cs-CZ" dirty="0" err="1" smtClean="0"/>
              <a:t>moulding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8175786"/>
      </p:ext>
    </p:extLst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Source: Studio</a:t>
            </a:r>
            <a:r>
              <a:rPr lang="cs-CZ" baseline="0" dirty="0" smtClean="0"/>
              <a:t> Na </a:t>
            </a:r>
            <a:r>
              <a:rPr lang="cs-CZ" baseline="0" dirty="0" err="1" smtClean="0"/>
              <a:t>Haku</a:t>
            </a:r>
            <a:r>
              <a:rPr lang="cs-CZ" baseline="0" dirty="0" smtClean="0"/>
              <a:t> Brno (Czech Republic) </a:t>
            </a:r>
            <a:r>
              <a:rPr lang="cs-CZ" baseline="0" dirty="0" err="1" smtClean="0"/>
              <a:t>upcycling</a:t>
            </a:r>
            <a:r>
              <a:rPr lang="cs-CZ" baseline="0" dirty="0" smtClean="0"/>
              <a:t> </a:t>
            </a:r>
            <a:r>
              <a:rPr lang="cs-CZ" baseline="0" dirty="0" err="1" smtClean="0"/>
              <a:t>empty</a:t>
            </a:r>
            <a:r>
              <a:rPr lang="cs-CZ" baseline="0" dirty="0" smtClean="0"/>
              <a:t> PET </a:t>
            </a:r>
            <a:r>
              <a:rPr lang="cs-CZ" baseline="0" dirty="0" err="1" smtClean="0"/>
              <a:t>bottles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from</a:t>
            </a:r>
            <a:r>
              <a:rPr lang="cs-CZ" baseline="0" dirty="0" smtClean="0"/>
              <a:t> </a:t>
            </a:r>
            <a:r>
              <a:rPr lang="cs-CZ" baseline="0" dirty="0" err="1" smtClean="0"/>
              <a:t>Proseco</a:t>
            </a:r>
            <a:r>
              <a:rPr lang="cs-CZ" baseline="0" dirty="0" smtClean="0"/>
              <a:t> </a:t>
            </a:r>
            <a:r>
              <a:rPr lang="cs-CZ" baseline="0" dirty="0" err="1" smtClean="0"/>
              <a:t>into</a:t>
            </a:r>
            <a:r>
              <a:rPr lang="cs-CZ" baseline="0" dirty="0" smtClean="0"/>
              <a:t> design </a:t>
            </a:r>
            <a:r>
              <a:rPr lang="cs-CZ" baseline="0" dirty="0" err="1" smtClean="0"/>
              <a:t>lighting</a:t>
            </a:r>
            <a:r>
              <a:rPr lang="cs-CZ" baseline="0" dirty="0" smtClean="0"/>
              <a:t>.</a:t>
            </a:r>
          </a:p>
          <a:p>
            <a:r>
              <a:rPr lang="cs-CZ" baseline="0" dirty="0" err="1" smtClean="0"/>
              <a:t>Upcycling</a:t>
            </a:r>
            <a:r>
              <a:rPr lang="cs-CZ" baseline="0" dirty="0" smtClean="0"/>
              <a:t> </a:t>
            </a:r>
            <a:r>
              <a:rPr lang="cs-CZ" baseline="0" dirty="0" err="1" smtClean="0"/>
              <a:t>can</a:t>
            </a:r>
            <a:r>
              <a:rPr lang="cs-CZ" baseline="0" dirty="0" smtClean="0"/>
              <a:t> </a:t>
            </a:r>
            <a:r>
              <a:rPr lang="cs-CZ" baseline="0" dirty="0" err="1" smtClean="0"/>
              <a:t>be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beautifull</a:t>
            </a:r>
            <a:r>
              <a:rPr lang="cs-CZ" baseline="0" dirty="0" smtClean="0"/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6393843"/>
      </p:ext>
    </p:extLst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Source: </a:t>
            </a:r>
            <a:r>
              <a:rPr lang="cs-CZ" dirty="0" err="1" smtClean="0"/>
              <a:t>Wasteboard</a:t>
            </a:r>
            <a:r>
              <a:rPr lang="cs-CZ" dirty="0" smtClean="0"/>
              <a:t> – </a:t>
            </a:r>
            <a:r>
              <a:rPr lang="cs-CZ" dirty="0" err="1" smtClean="0"/>
              <a:t>company</a:t>
            </a:r>
            <a:r>
              <a:rPr lang="cs-CZ" dirty="0" smtClean="0"/>
              <a:t> in </a:t>
            </a:r>
            <a:r>
              <a:rPr lang="cs-CZ" dirty="0" err="1" smtClean="0"/>
              <a:t>Netherlands</a:t>
            </a:r>
            <a:r>
              <a:rPr lang="cs-CZ" dirty="0" smtClean="0"/>
              <a:t>, recycling </a:t>
            </a:r>
            <a:r>
              <a:rPr lang="cs-CZ" dirty="0" err="1" smtClean="0"/>
              <a:t>bottle</a:t>
            </a:r>
            <a:r>
              <a:rPr lang="cs-CZ" dirty="0" smtClean="0"/>
              <a:t> </a:t>
            </a:r>
            <a:r>
              <a:rPr lang="cs-CZ" dirty="0" err="1" smtClean="0"/>
              <a:t>caps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3280373"/>
      </p:ext>
    </p:extLst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Source: </a:t>
            </a:r>
            <a:r>
              <a:rPr lang="cs-CZ" dirty="0" err="1" smtClean="0"/>
              <a:t>Precious</a:t>
            </a:r>
            <a:r>
              <a:rPr lang="cs-CZ" dirty="0" smtClean="0"/>
              <a:t> </a:t>
            </a:r>
            <a:r>
              <a:rPr lang="cs-CZ" dirty="0" err="1" smtClean="0"/>
              <a:t>Plastic</a:t>
            </a:r>
            <a:r>
              <a:rPr lang="cs-CZ" baseline="0" dirty="0" smtClean="0"/>
              <a:t> bazar: </a:t>
            </a:r>
            <a:r>
              <a:rPr lang="cs-CZ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Baiau</a:t>
            </a:r>
            <a:r>
              <a:rPr lang="cs-CZ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- FOS </a:t>
            </a:r>
            <a:r>
              <a:rPr lang="cs-CZ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Eyewear</a:t>
            </a:r>
            <a:endParaRPr lang="cs-CZ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/>
            </a:r>
            <a:br>
              <a:rPr lang="cs-CZ" sz="1200" b="0" i="0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</a:b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29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905343"/>
      </p:ext>
    </p:extLst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3d </a:t>
            </a:r>
            <a:r>
              <a:rPr lang="cs-CZ" dirty="0" err="1" smtClean="0"/>
              <a:t>printed</a:t>
            </a:r>
            <a:r>
              <a:rPr lang="cs-CZ" dirty="0" smtClean="0"/>
              <a:t> </a:t>
            </a:r>
            <a:r>
              <a:rPr lang="cs-CZ" dirty="0" err="1" smtClean="0"/>
              <a:t>vases</a:t>
            </a:r>
            <a:r>
              <a:rPr lang="cs-CZ" dirty="0" smtClean="0"/>
              <a:t> </a:t>
            </a:r>
            <a:r>
              <a:rPr lang="cs-CZ" dirty="0" err="1" smtClean="0"/>
              <a:t>from</a:t>
            </a:r>
            <a:r>
              <a:rPr lang="cs-CZ" baseline="0" dirty="0" smtClean="0"/>
              <a:t> </a:t>
            </a:r>
            <a:r>
              <a:rPr lang="cs-CZ" baseline="0" dirty="0" err="1" smtClean="0"/>
              <a:t>vanPlestik</a:t>
            </a:r>
            <a:r>
              <a:rPr lang="cs-CZ" baseline="0" dirty="0" smtClean="0"/>
              <a:t>, source: </a:t>
            </a:r>
            <a:r>
              <a:rPr lang="cs-CZ" baseline="0" dirty="0" err="1" smtClean="0"/>
              <a:t>Precious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plastic</a:t>
            </a:r>
            <a:r>
              <a:rPr lang="cs-CZ" baseline="0" dirty="0" smtClean="0"/>
              <a:t> bazar: </a:t>
            </a:r>
            <a:r>
              <a:rPr lang="cs-CZ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Euler (medium) - 3D </a:t>
            </a:r>
            <a:r>
              <a:rPr lang="cs-CZ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printed</a:t>
            </a:r>
            <a:r>
              <a:rPr lang="cs-CZ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</a:t>
            </a:r>
            <a:r>
              <a:rPr lang="cs-CZ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floorvase</a:t>
            </a:r>
            <a:r>
              <a:rPr lang="cs-CZ" sz="1200" b="0" i="0" u="none" strike="noStrike" kern="1200" dirty="0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 by </a:t>
            </a:r>
            <a:r>
              <a:rPr lang="cs-CZ" sz="1200" b="0" i="0" u="none" strike="noStrike" kern="1200" dirty="0" err="1" smtClean="0">
                <a:solidFill>
                  <a:schemeClr val="tx1"/>
                </a:solidFill>
                <a:effectLst/>
                <a:latin typeface="+mn-lt"/>
                <a:ea typeface="+mn-ea"/>
                <a:cs typeface="+mn-cs"/>
              </a:rPr>
              <a:t>vanPlestik</a:t>
            </a:r>
            <a:endParaRPr lang="cs-CZ" sz="1200" b="0" i="0" u="none" strike="noStrike" kern="1200" dirty="0" smtClean="0">
              <a:solidFill>
                <a:schemeClr val="tx1"/>
              </a:solidFill>
              <a:effectLst/>
              <a:latin typeface="+mn-lt"/>
              <a:ea typeface="+mn-ea"/>
              <a:cs typeface="+mn-cs"/>
            </a:endParaRPr>
          </a:p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30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867311694"/>
      </p:ext>
    </p:extLst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err="1" smtClean="0"/>
              <a:t>For</a:t>
            </a:r>
            <a:r>
              <a:rPr lang="cs-CZ" baseline="0" dirty="0" smtClean="0"/>
              <a:t> more </a:t>
            </a:r>
            <a:r>
              <a:rPr lang="cs-CZ" baseline="0" dirty="0" err="1" smtClean="0"/>
              <a:t>information</a:t>
            </a:r>
            <a:r>
              <a:rPr lang="cs-CZ" baseline="0" dirty="0" smtClean="0"/>
              <a:t> visit </a:t>
            </a:r>
            <a:r>
              <a:rPr lang="cs-CZ" baseline="0" dirty="0" err="1" smtClean="0"/>
              <a:t>Precious</a:t>
            </a:r>
            <a:r>
              <a:rPr lang="cs-CZ" baseline="0" dirty="0" smtClean="0"/>
              <a:t> </a:t>
            </a:r>
            <a:r>
              <a:rPr lang="cs-CZ" baseline="0" dirty="0" err="1" smtClean="0"/>
              <a:t>Plastic</a:t>
            </a:r>
            <a:r>
              <a:rPr lang="cs-CZ" baseline="0" dirty="0" smtClean="0"/>
              <a:t>. </a:t>
            </a:r>
          </a:p>
          <a:p>
            <a:r>
              <a:rPr lang="cs-CZ" baseline="0" dirty="0" smtClean="0"/>
              <a:t>Free </a:t>
            </a:r>
            <a:r>
              <a:rPr lang="cs-CZ" baseline="0" dirty="0" err="1" smtClean="0"/>
              <a:t>tutorials</a:t>
            </a:r>
            <a:r>
              <a:rPr lang="cs-CZ" baseline="0" dirty="0" smtClean="0"/>
              <a:t>, open source design and </a:t>
            </a:r>
            <a:r>
              <a:rPr lang="cs-CZ" baseline="0" dirty="0" err="1" smtClean="0"/>
              <a:t>world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wide</a:t>
            </a:r>
            <a:r>
              <a:rPr lang="cs-CZ" baseline="0" dirty="0" smtClean="0"/>
              <a:t> </a:t>
            </a:r>
            <a:r>
              <a:rPr lang="cs-CZ" baseline="0" dirty="0" err="1" smtClean="0"/>
              <a:t>community</a:t>
            </a:r>
            <a:r>
              <a:rPr lang="cs-CZ" baseline="0" dirty="0" smtClean="0"/>
              <a:t> </a:t>
            </a:r>
            <a:r>
              <a:rPr lang="cs-CZ" baseline="0" dirty="0" err="1" smtClean="0"/>
              <a:t>of</a:t>
            </a:r>
            <a:r>
              <a:rPr lang="cs-CZ" baseline="0" dirty="0" smtClean="0"/>
              <a:t> </a:t>
            </a:r>
            <a:r>
              <a:rPr lang="cs-CZ" baseline="0" dirty="0" err="1" smtClean="0"/>
              <a:t>great</a:t>
            </a:r>
            <a:r>
              <a:rPr lang="cs-CZ" baseline="0" dirty="0" smtClean="0"/>
              <a:t> open-</a:t>
            </a:r>
            <a:r>
              <a:rPr lang="cs-CZ" baseline="0" dirty="0" err="1" smtClean="0"/>
              <a:t>minded</a:t>
            </a:r>
            <a:r>
              <a:rPr lang="cs-CZ" baseline="0" dirty="0" smtClean="0"/>
              <a:t> </a:t>
            </a:r>
            <a:r>
              <a:rPr lang="cs-CZ" baseline="0" dirty="0" err="1" smtClean="0"/>
              <a:t>people</a:t>
            </a:r>
            <a:r>
              <a:rPr lang="cs-CZ" baseline="0" dirty="0" smtClean="0"/>
              <a:t>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36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84700235"/>
      </p:ext>
    </p:extLst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5098B67A-BB60-4C1B-BBBB-0D2D45F4F336}" type="slidenum">
              <a:rPr lang="cs-CZ" smtClean="0"/>
              <a:t>37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134520162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 smtClean="0"/>
              <a:t>where would you put plastics in human history?</a:t>
            </a:r>
            <a:endParaRPr lang="cs-CZ" dirty="0" smtClean="0"/>
          </a:p>
          <a:p>
            <a:endParaRPr lang="cs-CZ" dirty="0" smtClean="0"/>
          </a:p>
          <a:p>
            <a:r>
              <a:rPr lang="cs-CZ" dirty="0" smtClean="0"/>
              <a:t>Source: https://eandt.theiet.org/content/articles/2019/09/the-seven-ages-of-materials/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4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6508162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LOOK WHAT HAVE WE DONE IN LESS</a:t>
            </a:r>
            <a:r>
              <a:rPr lang="cs-CZ" baseline="0" dirty="0" smtClean="0"/>
              <a:t> THEN 100 YEARS </a:t>
            </a:r>
          </a:p>
          <a:p>
            <a:endParaRPr lang="cs-CZ" dirty="0" smtClean="0"/>
          </a:p>
          <a:p>
            <a:r>
              <a:rPr lang="cs-CZ" dirty="0" err="1" smtClean="0"/>
              <a:t>Biggest</a:t>
            </a:r>
            <a:r>
              <a:rPr lang="cs-CZ" dirty="0" smtClean="0"/>
              <a:t> </a:t>
            </a:r>
            <a:r>
              <a:rPr lang="cs-CZ" dirty="0" err="1" smtClean="0"/>
              <a:t>plastic</a:t>
            </a:r>
            <a:r>
              <a:rPr lang="cs-CZ" dirty="0" smtClean="0"/>
              <a:t> </a:t>
            </a:r>
            <a:r>
              <a:rPr lang="cs-CZ" dirty="0" err="1" smtClean="0"/>
              <a:t>polluters</a:t>
            </a:r>
            <a:r>
              <a:rPr lang="cs-CZ" baseline="0" dirty="0" smtClean="0"/>
              <a:t> source: </a:t>
            </a:r>
          </a:p>
          <a:p>
            <a:r>
              <a:rPr lang="cs-CZ" dirty="0" smtClean="0"/>
              <a:t>https://waste-management-world.com/</a:t>
            </a:r>
            <a:r>
              <a:rPr lang="cs-CZ" dirty="0" err="1" smtClean="0"/>
              <a:t>artikel</a:t>
            </a:r>
            <a:r>
              <a:rPr lang="cs-CZ" dirty="0" smtClean="0"/>
              <a:t>/</a:t>
            </a:r>
            <a:r>
              <a:rPr lang="cs-CZ" dirty="0" err="1" smtClean="0"/>
              <a:t>the</a:t>
            </a:r>
            <a:r>
              <a:rPr lang="cs-CZ" dirty="0" smtClean="0"/>
              <a:t>-top-</a:t>
            </a:r>
            <a:r>
              <a:rPr lang="cs-CZ" dirty="0" err="1" smtClean="0"/>
              <a:t>plastic</a:t>
            </a:r>
            <a:r>
              <a:rPr lang="cs-CZ" dirty="0" smtClean="0"/>
              <a:t>-</a:t>
            </a:r>
            <a:r>
              <a:rPr lang="cs-CZ" dirty="0" err="1" smtClean="0"/>
              <a:t>polluters</a:t>
            </a:r>
            <a:r>
              <a:rPr lang="cs-CZ" dirty="0" smtClean="0"/>
              <a:t>/#:~:text=The%20Coca%2DCola%20Company%20and,for%20fueling%20the%20climate%20crisis.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5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925297826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LOOK WHAT HAVE WE DONE IN LESS</a:t>
            </a:r>
            <a:r>
              <a:rPr lang="cs-CZ" baseline="0" dirty="0" smtClean="0"/>
              <a:t> THEN 100 YEARS </a:t>
            </a:r>
          </a:p>
          <a:p>
            <a:endParaRPr lang="cs-CZ" dirty="0" smtClean="0"/>
          </a:p>
          <a:p>
            <a:r>
              <a:rPr lang="cs-CZ" dirty="0" err="1" smtClean="0"/>
              <a:t>Biggest</a:t>
            </a:r>
            <a:r>
              <a:rPr lang="cs-CZ" dirty="0" smtClean="0"/>
              <a:t> </a:t>
            </a:r>
            <a:r>
              <a:rPr lang="cs-CZ" dirty="0" err="1" smtClean="0"/>
              <a:t>plastic</a:t>
            </a:r>
            <a:r>
              <a:rPr lang="cs-CZ" dirty="0" smtClean="0"/>
              <a:t> </a:t>
            </a:r>
            <a:r>
              <a:rPr lang="cs-CZ" dirty="0" err="1" smtClean="0"/>
              <a:t>polluters</a:t>
            </a:r>
            <a:r>
              <a:rPr lang="cs-CZ" baseline="0" dirty="0" smtClean="0"/>
              <a:t> source: </a:t>
            </a:r>
          </a:p>
          <a:p>
            <a:r>
              <a:rPr lang="cs-CZ" dirty="0" smtClean="0"/>
              <a:t>https://waste-management-world.com/</a:t>
            </a:r>
            <a:r>
              <a:rPr lang="cs-CZ" dirty="0" err="1" smtClean="0"/>
              <a:t>artikel</a:t>
            </a:r>
            <a:r>
              <a:rPr lang="cs-CZ" dirty="0" smtClean="0"/>
              <a:t>/</a:t>
            </a:r>
            <a:r>
              <a:rPr lang="cs-CZ" dirty="0" err="1" smtClean="0"/>
              <a:t>the</a:t>
            </a:r>
            <a:r>
              <a:rPr lang="cs-CZ" dirty="0" smtClean="0"/>
              <a:t>-top-</a:t>
            </a:r>
            <a:r>
              <a:rPr lang="cs-CZ" dirty="0" err="1" smtClean="0"/>
              <a:t>plastic</a:t>
            </a:r>
            <a:r>
              <a:rPr lang="cs-CZ" dirty="0" smtClean="0"/>
              <a:t>-</a:t>
            </a:r>
            <a:r>
              <a:rPr lang="cs-CZ" dirty="0" err="1" smtClean="0"/>
              <a:t>polluters</a:t>
            </a:r>
            <a:r>
              <a:rPr lang="cs-CZ" dirty="0" smtClean="0"/>
              <a:t>/#:~:text=The%20Coca%2DCola%20Company%20and,for%20fueling%20the%20climate%20crisis.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6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451812515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FUNNY</a:t>
            </a:r>
            <a:r>
              <a:rPr lang="cs-CZ" baseline="0" dirty="0" smtClean="0"/>
              <a:t> FACT – IMAGINE – IF GEORGE WASHINGTON COULD DRINK WATER FROM PET BOTTLE, YOU COULD STILL FIND THIS BOTTLE :-D 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7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73328100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Picture</a:t>
            </a:r>
            <a:r>
              <a:rPr lang="cs-CZ" baseline="0" dirty="0" smtClean="0"/>
              <a:t> source: https://www.dezeen.com/2018/05/03/foster-partners-hyperloop-cargo-network-dp-world-cargospeed/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8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031174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cs-CZ" dirty="0" smtClean="0"/>
              <a:t>Picture</a:t>
            </a:r>
            <a:r>
              <a:rPr lang="cs-CZ" baseline="0" dirty="0" smtClean="0"/>
              <a:t> source: https://www.greenqueen.com.hk/u-s-top-contributor-to-global-coastal-plastic-pollution-new-study-finds/</a:t>
            </a:r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9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97778267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obrázek snímku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Zástupný symbol pro poznámky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cs-CZ" dirty="0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E5ED3BF5-1E13-4EB0-ABE4-E9325004BF10}" type="slidenum">
              <a:rPr lang="cs-CZ" smtClean="0"/>
              <a:t>10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20979061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Úvodní sníme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Podnadpis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cs-CZ" smtClean="0"/>
              <a:t>Kliknutím lze upravit styl předlohy.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3. 2. 2022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5750250"/>
      </p:ext>
    </p:extLst>
  </p:cSld>
  <p:clrMapOvr>
    <a:masterClrMapping/>
  </p:clrMapOvr>
  <p:transition spd="slow">
    <p:push dir="u"/>
  </p:transition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Nadpis a svislý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3. 2. 2022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284286802"/>
      </p:ext>
    </p:extLst>
  </p:cSld>
  <p:clrMapOvr>
    <a:masterClrMapping/>
  </p:clrMapOvr>
  <p:transition spd="slow">
    <p:push dir="u"/>
  </p:transition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Svislý nadpis a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vislý nadpis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svislý text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3. 2. 2022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746168082"/>
      </p:ext>
    </p:extLst>
  </p:cSld>
  <p:clrMapOvr>
    <a:masterClrMapping/>
  </p:clrMapOvr>
  <p:transition spd="slow">
    <p:push dir="u"/>
  </p:transition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Nadpis a obsah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3. 2. 2022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441190907"/>
      </p:ext>
    </p:extLst>
  </p:cSld>
  <p:clrMapOvr>
    <a:masterClrMapping/>
  </p:clrMapOvr>
  <p:transition spd="slow">
    <p:push dir="u"/>
  </p:transition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Záhlaví čá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3. 2. 2022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631999071"/>
      </p:ext>
    </p:extLst>
  </p:cSld>
  <p:clrMapOvr>
    <a:masterClrMapping/>
  </p:clrMapOvr>
  <p:transition spd="slow">
    <p:push dir="u"/>
  </p:transition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Dva obsah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3. 2. 2022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317548393"/>
      </p:ext>
    </p:extLst>
  </p:cSld>
  <p:clrMapOvr>
    <a:masterClrMapping/>
  </p:clrMapOvr>
  <p:transition spd="slow">
    <p:push dir="u"/>
  </p:transition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Porovnání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4" name="Zástupný symbol pro obsah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5" name="Zástupný symbol pro text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6" name="Zástupný symbol pro obsah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7" name="Zástupný symbol pro datum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3. 2. 2022</a:t>
            </a:fld>
            <a:endParaRPr lang="cs-CZ"/>
          </a:p>
        </p:txBody>
      </p:sp>
      <p:sp>
        <p:nvSpPr>
          <p:cNvPr id="8" name="Zástupný symbol pro zápatí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9" name="Zástupný symbol pro číslo snímku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96924363"/>
      </p:ext>
    </p:extLst>
  </p:cSld>
  <p:clrMapOvr>
    <a:masterClrMapping/>
  </p:clrMapOvr>
  <p:transition spd="slow">
    <p:push dir="u"/>
  </p:transition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Pouze nadpis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datum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3. 2. 2022</a:t>
            </a:fld>
            <a:endParaRPr lang="cs-CZ"/>
          </a:p>
        </p:txBody>
      </p:sp>
      <p:sp>
        <p:nvSpPr>
          <p:cNvPr id="4" name="Zástupný symbol pro zápatí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5" name="Zástupný symbol pro číslo snímku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2727920227"/>
      </p:ext>
    </p:extLst>
  </p:cSld>
  <p:clrMapOvr>
    <a:masterClrMapping/>
  </p:clrMapOvr>
  <p:transition spd="slow">
    <p:push dir="u"/>
  </p:transition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Prázdný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datum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3. 2. 2022</a:t>
            </a:fld>
            <a:endParaRPr lang="cs-CZ"/>
          </a:p>
        </p:txBody>
      </p:sp>
      <p:sp>
        <p:nvSpPr>
          <p:cNvPr id="3" name="Zástupný symbol pro zápatí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4" name="Zástupný symbol pro číslo snímku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643050195"/>
      </p:ext>
    </p:extLst>
  </p:cSld>
  <p:clrMapOvr>
    <a:masterClrMapping/>
  </p:clrMapOvr>
  <p:transition spd="slow">
    <p:push dir="u"/>
  </p:transition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Obsah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3. 2. 2022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842365691"/>
      </p:ext>
    </p:extLst>
  </p:cSld>
  <p:clrMapOvr>
    <a:masterClrMapping/>
  </p:clrMapOvr>
  <p:transition spd="slow">
    <p:push dir="u"/>
  </p:transition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Obrázek s titulkem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Nadpis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obrázek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cs-CZ"/>
          </a:p>
        </p:txBody>
      </p:sp>
      <p:sp>
        <p:nvSpPr>
          <p:cNvPr id="4" name="Zástupný symbol pro text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cs-CZ" smtClean="0"/>
              <a:t>Kliknutím lze upravit styly předlohy textu.</a:t>
            </a:r>
          </a:p>
        </p:txBody>
      </p:sp>
      <p:sp>
        <p:nvSpPr>
          <p:cNvPr id="5" name="Zástupný symbol pro datum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CA72EF-142E-4C52-98C9-7DD908699CCA}" type="datetimeFigureOut">
              <a:rPr lang="cs-CZ" smtClean="0"/>
              <a:t>3. 2. 2022</a:t>
            </a:fld>
            <a:endParaRPr lang="cs-CZ"/>
          </a:p>
        </p:txBody>
      </p:sp>
      <p:sp>
        <p:nvSpPr>
          <p:cNvPr id="6" name="Zástupný symbol pro zápatí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cs-CZ"/>
          </a:p>
        </p:txBody>
      </p:sp>
      <p:sp>
        <p:nvSpPr>
          <p:cNvPr id="7" name="Zástupný symbol pro číslo snímku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133029013"/>
      </p:ext>
    </p:extLst>
  </p:cSld>
  <p:clrMapOvr>
    <a:masterClrMapping/>
  </p:clrMapOvr>
  <p:transition spd="slow">
    <p:push dir="u"/>
  </p:transition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Zástupný symbol pro nadpis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cs-CZ" smtClean="0"/>
              <a:t>Kliknutím lze upravit styl.</a:t>
            </a:r>
            <a:endParaRPr lang="cs-CZ"/>
          </a:p>
        </p:txBody>
      </p:sp>
      <p:sp>
        <p:nvSpPr>
          <p:cNvPr id="3" name="Zástupný symbol pro text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cs-CZ" smtClean="0"/>
              <a:t>Kliknutím lze upravit styly předlohy textu.</a:t>
            </a:r>
          </a:p>
          <a:p>
            <a:pPr lvl="1"/>
            <a:r>
              <a:rPr lang="cs-CZ" smtClean="0"/>
              <a:t>Druhá úroveň</a:t>
            </a:r>
          </a:p>
          <a:p>
            <a:pPr lvl="2"/>
            <a:r>
              <a:rPr lang="cs-CZ" smtClean="0"/>
              <a:t>Třetí úroveň</a:t>
            </a:r>
          </a:p>
          <a:p>
            <a:pPr lvl="3"/>
            <a:r>
              <a:rPr lang="cs-CZ" smtClean="0"/>
              <a:t>Čtvrtá úroveň</a:t>
            </a:r>
          </a:p>
          <a:p>
            <a:pPr lvl="4"/>
            <a:r>
              <a:rPr lang="cs-CZ" smtClean="0"/>
              <a:t>Pátá úroveň</a:t>
            </a:r>
            <a:endParaRPr lang="cs-CZ"/>
          </a:p>
        </p:txBody>
      </p:sp>
      <p:sp>
        <p:nvSpPr>
          <p:cNvPr id="4" name="Zástupný symbol pro datum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81CA72EF-142E-4C52-98C9-7DD908699CCA}" type="datetimeFigureOut">
              <a:rPr lang="cs-CZ" smtClean="0"/>
              <a:t>3. 2. 2022</a:t>
            </a:fld>
            <a:endParaRPr lang="cs-CZ"/>
          </a:p>
        </p:txBody>
      </p:sp>
      <p:sp>
        <p:nvSpPr>
          <p:cNvPr id="5" name="Zástupný symbol pro zápatí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cs-CZ"/>
          </a:p>
        </p:txBody>
      </p:sp>
      <p:sp>
        <p:nvSpPr>
          <p:cNvPr id="6" name="Zástupný symbol pro číslo snímku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D376BB81-6F8F-4AE1-A069-9CE28D5E0935}" type="slidenum">
              <a:rPr lang="cs-CZ" smtClean="0"/>
              <a:t>‹#›</a:t>
            </a:fld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4227631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ransition spd="slow">
    <p:push dir="u"/>
  </p:transition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cs-CZ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image" Target="../media/image1.png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youtube.com/watch?v=eg-E1FtjaxY" TargetMode="External"/><Relationship Id="rId2" Type="http://schemas.openxmlformats.org/officeDocument/2006/relationships/notesSlide" Target="../notesSlides/notesSlide10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21.png"/><Relationship Id="rId4" Type="http://schemas.openxmlformats.org/officeDocument/2006/relationships/image" Target="../media/image20.png"/></Relationships>
</file>

<file path=ppt/slides/_rels/slide12.xml.rels><?xml version="1.0" encoding="UTF-8" standalone="yes"?>
<Relationships xmlns="http://schemas.openxmlformats.org/package/2006/relationships"><Relationship Id="rId8" Type="http://schemas.microsoft.com/office/2007/relationships/hdphoto" Target="../media/hdphoto1.wdp"/><Relationship Id="rId3" Type="http://schemas.openxmlformats.org/officeDocument/2006/relationships/image" Target="../media/image22.png"/><Relationship Id="rId7" Type="http://schemas.openxmlformats.org/officeDocument/2006/relationships/image" Target="../media/image26.png"/><Relationship Id="rId12" Type="http://schemas.openxmlformats.org/officeDocument/2006/relationships/image" Target="../media/image29.png"/><Relationship Id="rId2" Type="http://schemas.openxmlformats.org/officeDocument/2006/relationships/notesSlide" Target="../notesSlides/notesSlide11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25.png"/><Relationship Id="rId11" Type="http://schemas.microsoft.com/office/2007/relationships/hdphoto" Target="../media/hdphoto2.wdp"/><Relationship Id="rId5" Type="http://schemas.openxmlformats.org/officeDocument/2006/relationships/image" Target="../media/image24.png"/><Relationship Id="rId10" Type="http://schemas.openxmlformats.org/officeDocument/2006/relationships/image" Target="../media/image28.png"/><Relationship Id="rId4" Type="http://schemas.openxmlformats.org/officeDocument/2006/relationships/image" Target="../media/image23.png"/><Relationship Id="rId9" Type="http://schemas.openxmlformats.org/officeDocument/2006/relationships/image" Target="../media/image27.png"/></Relationships>
</file>

<file path=ppt/slides/_rels/slide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12.xml"/><Relationship Id="rId1" Type="http://schemas.openxmlformats.org/officeDocument/2006/relationships/slideLayout" Target="../slideLayouts/slideLayout2.xml"/></Relationships>
</file>

<file path=ppt/slides/_rels/slide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1.jpeg"/><Relationship Id="rId2" Type="http://schemas.openxmlformats.org/officeDocument/2006/relationships/notesSlide" Target="../notesSlides/notesSlide13.xml"/><Relationship Id="rId1" Type="http://schemas.openxmlformats.org/officeDocument/2006/relationships/slideLayout" Target="../slideLayouts/slideLayout2.xml"/></Relationships>
</file>

<file path=ppt/slides/_rels/slide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2.jpeg"/><Relationship Id="rId2" Type="http://schemas.openxmlformats.org/officeDocument/2006/relationships/notesSlide" Target="../notesSlides/notesSlide14.xml"/><Relationship Id="rId1" Type="http://schemas.openxmlformats.org/officeDocument/2006/relationships/slideLayout" Target="../slideLayouts/slideLayout2.xml"/></Relationships>
</file>

<file path=ppt/slides/_rels/slide1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7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jpg"/><Relationship Id="rId2" Type="http://schemas.openxmlformats.org/officeDocument/2006/relationships/notesSlide" Target="../notesSlides/notesSlide15.xml"/><Relationship Id="rId1" Type="http://schemas.openxmlformats.org/officeDocument/2006/relationships/slideLayout" Target="../slideLayouts/slideLayout2.xml"/></Relationships>
</file>

<file path=ppt/slides/_rels/slide18.xml.rels><?xml version="1.0" encoding="UTF-8" standalone="yes"?>
<Relationships xmlns="http://schemas.openxmlformats.org/package/2006/relationships"><Relationship Id="rId2" Type="http://schemas.openxmlformats.org/officeDocument/2006/relationships/image" Target="../media/image34.jpeg"/><Relationship Id="rId1" Type="http://schemas.openxmlformats.org/officeDocument/2006/relationships/slideLayout" Target="../slideLayouts/slideLayout2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jpeg"/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Relationship Id="rId5" Type="http://schemas.openxmlformats.org/officeDocument/2006/relationships/image" Target="../media/image4.png"/><Relationship Id="rId4" Type="http://schemas.openxmlformats.org/officeDocument/2006/relationships/image" Target="../media/image3.png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6.jpeg"/><Relationship Id="rId1" Type="http://schemas.openxmlformats.org/officeDocument/2006/relationships/slideLayout" Target="../slideLayouts/slideLayout2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7.jpeg"/><Relationship Id="rId2" Type="http://schemas.openxmlformats.org/officeDocument/2006/relationships/notesSlide" Target="../notesSlides/notesSlide16.xml"/><Relationship Id="rId1" Type="http://schemas.openxmlformats.org/officeDocument/2006/relationships/slideLayout" Target="../slideLayouts/slideLayout2.xml"/></Relationships>
</file>

<file path=ppt/slides/_rels/slide22.xml.rels><?xml version="1.0" encoding="UTF-8" standalone="yes"?>
<Relationships xmlns="http://schemas.openxmlformats.org/package/2006/relationships"><Relationship Id="rId8" Type="http://schemas.openxmlformats.org/officeDocument/2006/relationships/image" Target="../media/image42.jpeg"/><Relationship Id="rId13" Type="http://schemas.openxmlformats.org/officeDocument/2006/relationships/image" Target="../media/image46.png"/><Relationship Id="rId18" Type="http://schemas.openxmlformats.org/officeDocument/2006/relationships/image" Target="../media/image50.png"/><Relationship Id="rId3" Type="http://schemas.openxmlformats.org/officeDocument/2006/relationships/image" Target="../media/image38.png"/><Relationship Id="rId21" Type="http://schemas.openxmlformats.org/officeDocument/2006/relationships/image" Target="../media/image52.png"/><Relationship Id="rId7" Type="http://schemas.openxmlformats.org/officeDocument/2006/relationships/image" Target="../media/image41.jpeg"/><Relationship Id="rId12" Type="http://schemas.openxmlformats.org/officeDocument/2006/relationships/image" Target="../media/image45.png"/><Relationship Id="rId17" Type="http://schemas.microsoft.com/office/2007/relationships/hdphoto" Target="../media/hdphoto5.wdp"/><Relationship Id="rId2" Type="http://schemas.openxmlformats.org/officeDocument/2006/relationships/notesSlide" Target="../notesSlides/notesSlide17.xml"/><Relationship Id="rId16" Type="http://schemas.openxmlformats.org/officeDocument/2006/relationships/image" Target="../media/image49.png"/><Relationship Id="rId20" Type="http://schemas.microsoft.com/office/2007/relationships/hdphoto" Target="../media/hdphoto6.wdp"/><Relationship Id="rId1" Type="http://schemas.openxmlformats.org/officeDocument/2006/relationships/slideLayout" Target="../slideLayouts/slideLayout1.xml"/><Relationship Id="rId6" Type="http://schemas.microsoft.com/office/2007/relationships/hdphoto" Target="../media/hdphoto3.wdp"/><Relationship Id="rId11" Type="http://schemas.openxmlformats.org/officeDocument/2006/relationships/image" Target="../media/image44.png"/><Relationship Id="rId5" Type="http://schemas.openxmlformats.org/officeDocument/2006/relationships/image" Target="../media/image40.png"/><Relationship Id="rId15" Type="http://schemas.openxmlformats.org/officeDocument/2006/relationships/image" Target="../media/image48.png"/><Relationship Id="rId10" Type="http://schemas.microsoft.com/office/2007/relationships/hdphoto" Target="../media/hdphoto4.wdp"/><Relationship Id="rId19" Type="http://schemas.openxmlformats.org/officeDocument/2006/relationships/image" Target="../media/image51.png"/><Relationship Id="rId4" Type="http://schemas.openxmlformats.org/officeDocument/2006/relationships/image" Target="../media/image39.png"/><Relationship Id="rId9" Type="http://schemas.openxmlformats.org/officeDocument/2006/relationships/image" Target="../media/image43.png"/><Relationship Id="rId14" Type="http://schemas.openxmlformats.org/officeDocument/2006/relationships/image" Target="../media/image47.png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8.xml"/><Relationship Id="rId1" Type="http://schemas.openxmlformats.org/officeDocument/2006/relationships/slideLayout" Target="../slideLayouts/slideLayout2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9.xml"/><Relationship Id="rId1" Type="http://schemas.openxmlformats.org/officeDocument/2006/relationships/slideLayout" Target="../slideLayouts/slideLayout2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53.png"/><Relationship Id="rId2" Type="http://schemas.openxmlformats.org/officeDocument/2006/relationships/notesSlide" Target="../notesSlides/notesSlide20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54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1.xml"/><Relationship Id="rId1" Type="http://schemas.openxmlformats.org/officeDocument/2006/relationships/slideLayout" Target="../slideLayouts/slideLayout2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5.jpeg"/><Relationship Id="rId2" Type="http://schemas.openxmlformats.org/officeDocument/2006/relationships/notesSlide" Target="../notesSlides/notesSlide22.xml"/><Relationship Id="rId1" Type="http://schemas.openxmlformats.org/officeDocument/2006/relationships/slideLayout" Target="../slideLayouts/slideLayout2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notesSlide" Target="../notesSlides/notesSlide23.xml"/><Relationship Id="rId1" Type="http://schemas.openxmlformats.org/officeDocument/2006/relationships/slideLayout" Target="../slideLayouts/slideLayout2.xml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57.jpeg"/><Relationship Id="rId2" Type="http://schemas.openxmlformats.org/officeDocument/2006/relationships/notesSlide" Target="../notesSlides/notesSlide24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3" Type="http://schemas.openxmlformats.org/officeDocument/2006/relationships/slideLayout" Target="../slideLayouts/slideLayout2.xml"/><Relationship Id="rId2" Type="http://schemas.openxmlformats.org/officeDocument/2006/relationships/video" Target="../media/media1.mp4"/><Relationship Id="rId1" Type="http://schemas.microsoft.com/office/2007/relationships/media" Target="../media/media1.mp4"/><Relationship Id="rId5" Type="http://schemas.openxmlformats.org/officeDocument/2006/relationships/image" Target="../media/image5.png"/><Relationship Id="rId4" Type="http://schemas.openxmlformats.org/officeDocument/2006/relationships/notesSlide" Target="../notesSlides/notesSlide2.xml"/></Relationships>
</file>

<file path=ppt/slides/_rels/slide30.xml.rels><?xml version="1.0" encoding="UTF-8" standalone="yes"?>
<Relationships xmlns="http://schemas.openxmlformats.org/package/2006/relationships"><Relationship Id="rId3" Type="http://schemas.openxmlformats.org/officeDocument/2006/relationships/image" Target="../media/image58.jpeg"/><Relationship Id="rId2" Type="http://schemas.openxmlformats.org/officeDocument/2006/relationships/notesSlide" Target="../notesSlides/notesSlide25.xml"/><Relationship Id="rId1" Type="http://schemas.openxmlformats.org/officeDocument/2006/relationships/slideLayout" Target="../slideLayouts/slideLayout2.xml"/></Relationships>
</file>

<file path=ppt/slides/_rels/slide3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jpeg"/><Relationship Id="rId1" Type="http://schemas.openxmlformats.org/officeDocument/2006/relationships/slideLayout" Target="../slideLayouts/slideLayout2.xml"/></Relationships>
</file>

<file path=ppt/slides/_rels/slide34.xml.rels><?xml version="1.0" encoding="UTF-8" standalone="yes"?>
<Relationships xmlns="http://schemas.openxmlformats.org/package/2006/relationships"><Relationship Id="rId8" Type="http://schemas.openxmlformats.org/officeDocument/2006/relationships/image" Target="../media/image66.png"/><Relationship Id="rId3" Type="http://schemas.openxmlformats.org/officeDocument/2006/relationships/image" Target="../media/image61.png"/><Relationship Id="rId7" Type="http://schemas.openxmlformats.org/officeDocument/2006/relationships/image" Target="../media/image65.png"/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64.png"/><Relationship Id="rId5" Type="http://schemas.openxmlformats.org/officeDocument/2006/relationships/image" Target="../media/image63.png"/><Relationship Id="rId4" Type="http://schemas.openxmlformats.org/officeDocument/2006/relationships/image" Target="../media/image62.png"/><Relationship Id="rId9" Type="http://schemas.openxmlformats.org/officeDocument/2006/relationships/image" Target="../media/image67.png"/></Relationships>
</file>

<file path=ppt/slides/_rels/slide35.xml.rels><?xml version="1.0" encoding="UTF-8" standalone="yes"?>
<Relationships xmlns="http://schemas.openxmlformats.org/package/2006/relationships"><Relationship Id="rId2" Type="http://schemas.openxmlformats.org/officeDocument/2006/relationships/image" Target="../media/image68.png"/><Relationship Id="rId1" Type="http://schemas.openxmlformats.org/officeDocument/2006/relationships/slideLayout" Target="../slideLayouts/slideLayout2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9.png"/><Relationship Id="rId2" Type="http://schemas.openxmlformats.org/officeDocument/2006/relationships/notesSlide" Target="../notesSlides/notesSlide2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0.png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hyperlink" Target="https://www.instagram.com/plastmakers/" TargetMode="External"/><Relationship Id="rId2" Type="http://schemas.openxmlformats.org/officeDocument/2006/relationships/notesSlide" Target="../notesSlides/notesSlide27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72.png"/><Relationship Id="rId5" Type="http://schemas.openxmlformats.org/officeDocument/2006/relationships/hyperlink" Target="https://www.youtube.com/channel/UCleLIUaJMMMh3QzqmwOPM3Q" TargetMode="External"/><Relationship Id="rId4" Type="http://schemas.openxmlformats.org/officeDocument/2006/relationships/image" Target="../media/image71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7" Type="http://schemas.openxmlformats.org/officeDocument/2006/relationships/image" Target="../media/image10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9.png"/><Relationship Id="rId5" Type="http://schemas.openxmlformats.org/officeDocument/2006/relationships/image" Target="../media/image8.png"/><Relationship Id="rId4" Type="http://schemas.openxmlformats.org/officeDocument/2006/relationships/image" Target="../media/image7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4.png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5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6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17.jpe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1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048000" y="1742083"/>
            <a:ext cx="6096000" cy="3373834"/>
          </a:xfrm>
          <a:prstGeom prst="rect">
            <a:avLst/>
          </a:prstGeom>
        </p:spPr>
      </p:pic>
      <p:sp>
        <p:nvSpPr>
          <p:cNvPr id="4" name="TextovéPole 3"/>
          <p:cNvSpPr txBox="1"/>
          <p:nvPr/>
        </p:nvSpPr>
        <p:spPr>
          <a:xfrm>
            <a:off x="4542212" y="4192587"/>
            <a:ext cx="3107582" cy="455894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pPr algn="ctr">
              <a:lnSpc>
                <a:spcPct val="150000"/>
              </a:lnSpc>
            </a:pPr>
            <a:r>
              <a:rPr lang="cs-CZ" dirty="0" smtClean="0">
                <a:solidFill>
                  <a:schemeClr val="bg1">
                    <a:lumMod val="95000"/>
                  </a:schemeClr>
                </a:solidFill>
                <a:latin typeface="HelveticaNeueLT Com 35 Th" panose="020B0403020202020204" pitchFamily="34" charset="-18"/>
              </a:rPr>
              <a:t>PRESENTATION AT SCHOOL </a:t>
            </a:r>
            <a:endParaRPr lang="cs-CZ" dirty="0">
              <a:solidFill>
                <a:schemeClr val="bg1">
                  <a:lumMod val="95000"/>
                </a:schemeClr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84793370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dirty="0" smtClean="0">
                <a:solidFill>
                  <a:schemeClr val="bg1">
                    <a:lumMod val="65000"/>
                  </a:schemeClr>
                </a:solidFill>
                <a:latin typeface="HelveticaNeueLT Com 35 Th" panose="020B0403020202020204" pitchFamily="34" charset="-18"/>
              </a:rPr>
              <a:t>REMEMBER:</a:t>
            </a:r>
          </a:p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PLASTIC MATERIAL ≠ PROBLEM. </a:t>
            </a:r>
          </a:p>
          <a:p>
            <a:pPr marL="0" indent="0" algn="ctr">
              <a:buNone/>
            </a:pPr>
            <a:endParaRPr lang="cs-CZ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PROBLEM IS FOR </a:t>
            </a:r>
            <a:r>
              <a:rPr lang="cs-CZ" u="sng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WHAT</a:t>
            </a: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 AND </a:t>
            </a:r>
            <a:r>
              <a:rPr lang="cs-CZ" u="sng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HOW</a:t>
            </a: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 WE USE PLASTIC.</a:t>
            </a:r>
            <a:endParaRPr lang="cs-CZ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9650292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9F9F9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>
            <a:hlinkClick r:id="rId3"/>
          </p:cNvPr>
          <p:cNvPicPr>
            <a:picLocks noChangeAspect="1"/>
          </p:cNvPicPr>
          <p:nvPr/>
        </p:nvPicPr>
        <p:blipFill rotWithShape="1">
          <a:blip r:embed="rId4"/>
          <a:srcRect l="3387" t="9873" r="35161" b="10949"/>
          <a:stretch/>
        </p:blipFill>
        <p:spPr>
          <a:xfrm>
            <a:off x="3001639" y="1652387"/>
            <a:ext cx="5927207" cy="4293725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2445828" y="1401375"/>
            <a:ext cx="8060807" cy="681317"/>
          </a:xfrm>
          <a:prstGeom prst="rect">
            <a:avLst/>
          </a:prstGeom>
          <a:solidFill>
            <a:srgbClr val="F9F9F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8" name="Obrázek 7">
            <a:hlinkClick r:id="rId3"/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3316940" y="1652387"/>
            <a:ext cx="810476" cy="34065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7533184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Obráze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325307" y="1557183"/>
            <a:ext cx="2980800" cy="2235600"/>
          </a:xfrm>
          <a:prstGeom prst="rect">
            <a:avLst/>
          </a:prstGeom>
        </p:spPr>
      </p:pic>
      <p:sp>
        <p:nvSpPr>
          <p:cNvPr id="6" name="Obdélník 5"/>
          <p:cNvSpPr/>
          <p:nvPr/>
        </p:nvSpPr>
        <p:spPr>
          <a:xfrm rot="1010045">
            <a:off x="5412115" y="-840895"/>
            <a:ext cx="9740026" cy="12206917"/>
          </a:xfrm>
          <a:prstGeom prst="rect">
            <a:avLst/>
          </a:prstGeom>
          <a:solidFill>
            <a:srgbClr val="1D1D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285750" y="911225"/>
            <a:ext cx="5810250" cy="4351338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sz="2000" b="1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GOOD EXAMPLES </a:t>
            </a:r>
            <a:r>
              <a:rPr lang="cs-CZ" sz="20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OF PLASTIC PRODUCTS </a:t>
            </a:r>
            <a:endParaRPr lang="cs-CZ" sz="2000" b="1" dirty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4593" y="3948039"/>
            <a:ext cx="1885036" cy="2834640"/>
          </a:xfrm>
          <a:prstGeom prst="rect">
            <a:avLst/>
          </a:prstGeom>
        </p:spPr>
      </p:pic>
      <p:sp>
        <p:nvSpPr>
          <p:cNvPr id="5" name="Zástupný symbol pro obsah 2"/>
          <p:cNvSpPr txBox="1">
            <a:spLocks/>
          </p:cNvSpPr>
          <p:nvPr/>
        </p:nvSpPr>
        <p:spPr>
          <a:xfrm>
            <a:off x="6381750" y="911225"/>
            <a:ext cx="5810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000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BAD EXAMPLES </a:t>
            </a:r>
            <a:r>
              <a:rPr lang="cs-CZ" sz="20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OF PLASTIC PRODUCTS </a:t>
            </a:r>
            <a:endParaRPr lang="cs-CZ" sz="2000" b="1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7" name="Obrázek 6"/>
          <p:cNvPicPr>
            <a:picLocks noChangeAspect="1"/>
          </p:cNvPicPr>
          <p:nvPr/>
        </p:nvPicPr>
        <p:blipFill rotWithShape="1">
          <a:blip r:embed="rId5"/>
          <a:srcRect t="15773"/>
          <a:stretch/>
        </p:blipFill>
        <p:spPr>
          <a:xfrm>
            <a:off x="145096" y="1508760"/>
            <a:ext cx="2321859" cy="1955632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 rotWithShape="1">
          <a:blip r:embed="rId6"/>
          <a:srcRect b="9178"/>
          <a:stretch/>
        </p:blipFill>
        <p:spPr>
          <a:xfrm>
            <a:off x="10108743" y="1499360"/>
            <a:ext cx="1607255" cy="1965032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7">
            <a:extLst>
              <a:ext uri="{BEBA8EAE-BF5A-486C-A8C5-ECC9F3942E4B}">
                <a14:imgProps xmlns:a14="http://schemas.microsoft.com/office/drawing/2010/main">
                  <a14:imgLayer r:embed="rId8">
                    <a14:imgEffect>
                      <a14:backgroundRemoval t="0" b="100000" l="6867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>
            <a:off x="6775746" y="2011289"/>
            <a:ext cx="3556000" cy="3556000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1651408" y="2328789"/>
            <a:ext cx="2428875" cy="32385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>
          <a:blip r:embed="rId10">
            <a:extLst>
              <a:ext uri="{BEBA8EAE-BF5A-486C-A8C5-ECC9F3942E4B}">
                <a14:imgProps xmlns:a14="http://schemas.microsoft.com/office/drawing/2010/main">
                  <a14:imgLayer r:embed="rId11">
                    <a14:imgEffect>
                      <a14:backgroundRemoval t="2800" b="100000" l="10000" r="90000"/>
                    </a14:imgEffect>
                  </a14:imgLayer>
                </a14:imgProps>
              </a:ext>
            </a:extLst>
          </a:blip>
          <a:stretch>
            <a:fillRect/>
          </a:stretch>
        </p:blipFill>
        <p:spPr>
          <a:xfrm rot="1564127">
            <a:off x="5402092" y="3883643"/>
            <a:ext cx="2482850" cy="2482850"/>
          </a:xfrm>
          <a:prstGeom prst="rect">
            <a:avLst/>
          </a:prstGeom>
        </p:spPr>
      </p:pic>
      <p:pic>
        <p:nvPicPr>
          <p:cNvPr id="9" name="Obrázek 8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 rot="7211349">
            <a:off x="8345159" y="2815943"/>
            <a:ext cx="1563791" cy="144201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9736068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511671" y="0"/>
            <a:ext cx="916865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054433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28862"/>
          </a:xfrm>
          <a:prstGeom prst="rect">
            <a:avLst/>
          </a:prstGeom>
        </p:spPr>
      </p:pic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655319"/>
            <a:ext cx="10515600" cy="3586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b="1" dirty="0" smtClean="0">
                <a:latin typeface="HelveticaNeueLT Com 35 Th" panose="020B0403020202020204" pitchFamily="34" charset="-18"/>
              </a:rPr>
              <a:t>HOW TO SEPARATE BOTTLE FROM ITS CAP ON LARGE SCALE?</a:t>
            </a:r>
          </a:p>
        </p:txBody>
      </p:sp>
      <p:sp>
        <p:nvSpPr>
          <p:cNvPr id="6" name="Šipka dolů 5"/>
          <p:cNvSpPr/>
          <p:nvPr/>
        </p:nvSpPr>
        <p:spPr>
          <a:xfrm rot="1662343">
            <a:off x="8812003" y="2811691"/>
            <a:ext cx="825232" cy="1523544"/>
          </a:xfrm>
          <a:prstGeom prst="downArrow">
            <a:avLst>
              <a:gd name="adj1" fmla="val 38995"/>
              <a:gd name="adj2" fmla="val 48743"/>
            </a:avLst>
          </a:prstGeom>
          <a:solidFill>
            <a:srgbClr val="1D1D1B">
              <a:alpha val="61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42360987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100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</p:bld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655319"/>
            <a:ext cx="10515600" cy="3586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b="1" dirty="0" smtClean="0">
                <a:latin typeface="HelveticaNeueLT Com 35 Th" panose="020B0403020202020204" pitchFamily="34" charset="-18"/>
              </a:rPr>
              <a:t>HOW TO SEPARATE BOTTLE FROM ITS CAP ON LARGE SCALE?</a:t>
            </a: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812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83169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2873852"/>
            <a:ext cx="10515600" cy="166592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QUICK TEST</a:t>
            </a:r>
          </a:p>
        </p:txBody>
      </p:sp>
    </p:spTree>
    <p:extLst>
      <p:ext uri="{BB962C8B-B14F-4D97-AF65-F5344CB8AC3E}">
        <p14:creationId xmlns:p14="http://schemas.microsoft.com/office/powerpoint/2010/main" val="157526217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13071" y="-1206223"/>
            <a:ext cx="12418142" cy="8260963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147484" y="-147484"/>
            <a:ext cx="12418142" cy="7202224"/>
          </a:xfrm>
          <a:prstGeom prst="rect">
            <a:avLst/>
          </a:prstGeom>
          <a:solidFill>
            <a:srgbClr val="000000">
              <a:alpha val="61961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38200" y="655319"/>
            <a:ext cx="10515600" cy="3586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1/5 HOW MANY KGS OF PLASTIC WASTE PRODUCED AVERAGE PERSON IN CZECH REPUBLIC ANNUALY IN 2020?</a:t>
            </a:r>
          </a:p>
          <a:p>
            <a:pPr marL="514350" indent="-514350">
              <a:buAutoNum type="alphaLcParenR"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5 kg</a:t>
            </a:r>
          </a:p>
          <a:p>
            <a:pPr marL="514350" indent="-514350">
              <a:buAutoNum type="alphaLcParenR"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27 kg</a:t>
            </a:r>
          </a:p>
          <a:p>
            <a:pPr marL="514350" indent="-514350">
              <a:buAutoNum type="alphaLcParenR"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114 kg</a:t>
            </a:r>
          </a:p>
        </p:txBody>
      </p:sp>
      <p:cxnSp>
        <p:nvCxnSpPr>
          <p:cNvPr id="7" name="Přímá spojnice 6"/>
          <p:cNvCxnSpPr/>
          <p:nvPr/>
        </p:nvCxnSpPr>
        <p:spPr>
          <a:xfrm>
            <a:off x="838200" y="2305050"/>
            <a:ext cx="13716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838200" y="3314700"/>
            <a:ext cx="177165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684923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78658" y="-147485"/>
            <a:ext cx="12270658" cy="8180439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147484" y="-147484"/>
            <a:ext cx="12418142" cy="7202224"/>
          </a:xfrm>
          <a:prstGeom prst="rect">
            <a:avLst/>
          </a:prstGeom>
          <a:solidFill>
            <a:srgbClr val="000000">
              <a:alpha val="54902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38200" y="655319"/>
            <a:ext cx="10515600" cy="3586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2/5 APPROX. HOW MANY % OF PLASTIC MATERIAL WAS RECYCLED (NOT BURNED) IN CZECH REPUBLIC IN 2020?</a:t>
            </a:r>
          </a:p>
          <a:p>
            <a:pPr marL="514350" indent="-514350">
              <a:buAutoNum type="alphaUcParenR"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30%</a:t>
            </a:r>
          </a:p>
          <a:p>
            <a:pPr marL="514350" indent="-514350">
              <a:buAutoNum type="alphaUcParenR"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60%</a:t>
            </a:r>
          </a:p>
          <a:p>
            <a:pPr marL="514350" indent="-514350">
              <a:buAutoNum type="alphaUcParenR"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80%</a:t>
            </a:r>
          </a:p>
        </p:txBody>
      </p:sp>
      <p:cxnSp>
        <p:nvCxnSpPr>
          <p:cNvPr id="7" name="Přímá spojnice 6"/>
          <p:cNvCxnSpPr/>
          <p:nvPr/>
        </p:nvCxnSpPr>
        <p:spPr>
          <a:xfrm>
            <a:off x="838200" y="2800350"/>
            <a:ext cx="13716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838200" y="3314700"/>
            <a:ext cx="177165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1265347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Obrázek 2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5400000">
            <a:off x="1845066" y="-2297350"/>
            <a:ext cx="8597118" cy="1289685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147484" y="-147484"/>
            <a:ext cx="12418142" cy="7202224"/>
          </a:xfrm>
          <a:prstGeom prst="rect">
            <a:avLst/>
          </a:prstGeom>
          <a:solidFill>
            <a:srgbClr val="000000">
              <a:alpha val="54902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38200" y="655319"/>
            <a:ext cx="10515600" cy="3586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bg1"/>
                </a:solidFill>
                <a:latin typeface="HelveticaNeueLT Com 35 Th" panose="020B0403020202020204" pitchFamily="34" charset="-18"/>
              </a:rPr>
              <a:t>3</a:t>
            </a: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/5 WHAT IS THE MOST WANTED TYPE OF PLASTIC MATERIAL FOR BIG RECYCLING COMPANIES IN CZECH REPUBLIC?</a:t>
            </a:r>
          </a:p>
          <a:p>
            <a:pPr marL="514350" indent="-514350">
              <a:buAutoNum type="alphaUcParenR"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PET</a:t>
            </a:r>
          </a:p>
          <a:p>
            <a:pPr marL="514350" indent="-514350">
              <a:buAutoNum type="alphaUcParenR"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HDPE</a:t>
            </a:r>
          </a:p>
          <a:p>
            <a:pPr marL="514350" indent="-514350">
              <a:buAutoNum type="alphaUcParenR"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PP</a:t>
            </a:r>
          </a:p>
        </p:txBody>
      </p:sp>
      <p:cxnSp>
        <p:nvCxnSpPr>
          <p:cNvPr id="7" name="Přímá spojnice 6"/>
          <p:cNvCxnSpPr/>
          <p:nvPr/>
        </p:nvCxnSpPr>
        <p:spPr>
          <a:xfrm>
            <a:off x="838200" y="2800350"/>
            <a:ext cx="16383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838200" y="3314700"/>
            <a:ext cx="16383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1591547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714750" y="1047750"/>
            <a:ext cx="4762500" cy="4762500"/>
          </a:xfrm>
          <a:prstGeom prst="rect">
            <a:avLst/>
          </a:prstGeom>
        </p:spPr>
      </p:pic>
      <p:sp>
        <p:nvSpPr>
          <p:cNvPr id="6" name="Volný tvar 5"/>
          <p:cNvSpPr/>
          <p:nvPr/>
        </p:nvSpPr>
        <p:spPr>
          <a:xfrm>
            <a:off x="3569970" y="-415290"/>
            <a:ext cx="4983480" cy="3505200"/>
          </a:xfrm>
          <a:custGeom>
            <a:avLst/>
            <a:gdLst>
              <a:gd name="connsiteX0" fmla="*/ 259080 w 4983480"/>
              <a:gd name="connsiteY0" fmla="*/ 3154680 h 3505200"/>
              <a:gd name="connsiteX1" fmla="*/ 3535680 w 4983480"/>
              <a:gd name="connsiteY1" fmla="*/ 3505200 h 3505200"/>
              <a:gd name="connsiteX2" fmla="*/ 4892040 w 4983480"/>
              <a:gd name="connsiteY2" fmla="*/ 2910840 h 3505200"/>
              <a:gd name="connsiteX3" fmla="*/ 4983480 w 4983480"/>
              <a:gd name="connsiteY3" fmla="*/ 0 h 3505200"/>
              <a:gd name="connsiteX4" fmla="*/ 0 w 4983480"/>
              <a:gd name="connsiteY4" fmla="*/ 335280 h 3505200"/>
              <a:gd name="connsiteX5" fmla="*/ 259080 w 4983480"/>
              <a:gd name="connsiteY5" fmla="*/ 3154680 h 350520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</a:cxnLst>
            <a:rect l="l" t="t" r="r" b="b"/>
            <a:pathLst>
              <a:path w="4983480" h="3505200">
                <a:moveTo>
                  <a:pt x="259080" y="3154680"/>
                </a:moveTo>
                <a:lnTo>
                  <a:pt x="3535680" y="3505200"/>
                </a:lnTo>
                <a:lnTo>
                  <a:pt x="4892040" y="2910840"/>
                </a:lnTo>
                <a:lnTo>
                  <a:pt x="4983480" y="0"/>
                </a:lnTo>
                <a:lnTo>
                  <a:pt x="0" y="335280"/>
                </a:lnTo>
                <a:lnTo>
                  <a:pt x="259080" y="3154680"/>
                </a:lnTo>
                <a:close/>
              </a:path>
            </a:pathLst>
          </a:custGeom>
          <a:solidFill>
            <a:srgbClr val="FFFFFF">
              <a:alpha val="89804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7" name="Volný tvar 6"/>
          <p:cNvSpPr/>
          <p:nvPr/>
        </p:nvSpPr>
        <p:spPr>
          <a:xfrm>
            <a:off x="4297680" y="2712720"/>
            <a:ext cx="3657600" cy="1417320"/>
          </a:xfrm>
          <a:custGeom>
            <a:avLst/>
            <a:gdLst>
              <a:gd name="connsiteX0" fmla="*/ 0 w 3596640"/>
              <a:gd name="connsiteY0" fmla="*/ 45720 h 1402080"/>
              <a:gd name="connsiteX1" fmla="*/ 91440 w 3596640"/>
              <a:gd name="connsiteY1" fmla="*/ 975360 h 1402080"/>
              <a:gd name="connsiteX2" fmla="*/ 2773680 w 3596640"/>
              <a:gd name="connsiteY2" fmla="*/ 1402080 h 1402080"/>
              <a:gd name="connsiteX3" fmla="*/ 3566160 w 3596640"/>
              <a:gd name="connsiteY3" fmla="*/ 883920 h 1402080"/>
              <a:gd name="connsiteX4" fmla="*/ 3596640 w 3596640"/>
              <a:gd name="connsiteY4" fmla="*/ 0 h 1402080"/>
              <a:gd name="connsiteX5" fmla="*/ 2804160 w 3596640"/>
              <a:gd name="connsiteY5" fmla="*/ 365760 h 1402080"/>
              <a:gd name="connsiteX6" fmla="*/ 0 w 3596640"/>
              <a:gd name="connsiteY6" fmla="*/ 45720 h 1402080"/>
            </a:gdLst>
            <a:ahLst/>
            <a:cxnLst>
              <a:cxn ang="0">
                <a:pos x="connsiteX0" y="connsiteY0"/>
              </a:cxn>
              <a:cxn ang="0">
                <a:pos x="connsiteX1" y="connsiteY1"/>
              </a:cxn>
              <a:cxn ang="0">
                <a:pos x="connsiteX2" y="connsiteY2"/>
              </a:cxn>
              <a:cxn ang="0">
                <a:pos x="connsiteX3" y="connsiteY3"/>
              </a:cxn>
              <a:cxn ang="0">
                <a:pos x="connsiteX4" y="connsiteY4"/>
              </a:cxn>
              <a:cxn ang="0">
                <a:pos x="connsiteX5" y="connsiteY5"/>
              </a:cxn>
              <a:cxn ang="0">
                <a:pos x="connsiteX6" y="connsiteY6"/>
              </a:cxn>
            </a:cxnLst>
            <a:rect l="l" t="t" r="r" b="b"/>
            <a:pathLst>
              <a:path w="3596640" h="1402080">
                <a:moveTo>
                  <a:pt x="0" y="45720"/>
                </a:moveTo>
                <a:lnTo>
                  <a:pt x="91440" y="975360"/>
                </a:lnTo>
                <a:lnTo>
                  <a:pt x="2773680" y="1402080"/>
                </a:lnTo>
                <a:lnTo>
                  <a:pt x="3566160" y="883920"/>
                </a:lnTo>
                <a:lnTo>
                  <a:pt x="3596640" y="0"/>
                </a:lnTo>
                <a:lnTo>
                  <a:pt x="2804160" y="365760"/>
                </a:lnTo>
                <a:lnTo>
                  <a:pt x="0" y="45720"/>
                </a:lnTo>
                <a:close/>
              </a:path>
            </a:pathLst>
          </a:custGeom>
          <a:solidFill>
            <a:srgbClr val="FF0000">
              <a:alpha val="63922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sz="2400" b="1" dirty="0">
              <a:latin typeface="HelveticaNeueLT Com 35 Th" panose="020B0403020202020204" pitchFamily="34" charset="-18"/>
            </a:endParaRPr>
          </a:p>
        </p:txBody>
      </p:sp>
      <p:sp>
        <p:nvSpPr>
          <p:cNvPr id="9" name="Levá složená závorka 8"/>
          <p:cNvSpPr/>
          <p:nvPr/>
        </p:nvSpPr>
        <p:spPr>
          <a:xfrm flipH="1">
            <a:off x="8015288" y="2736850"/>
            <a:ext cx="260032" cy="935990"/>
          </a:xfrm>
          <a:prstGeom prst="leftBrace">
            <a:avLst>
              <a:gd name="adj1" fmla="val 0"/>
              <a:gd name="adj2" fmla="val 50000"/>
            </a:avLst>
          </a:prstGeom>
          <a:ln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0" name="Levá složená závorka 9"/>
          <p:cNvSpPr/>
          <p:nvPr/>
        </p:nvSpPr>
        <p:spPr>
          <a:xfrm flipH="1">
            <a:off x="8015288" y="3743960"/>
            <a:ext cx="260032" cy="698500"/>
          </a:xfrm>
          <a:prstGeom prst="leftBrace">
            <a:avLst>
              <a:gd name="adj1" fmla="val 0"/>
              <a:gd name="adj2" fmla="val 50000"/>
            </a:avLst>
          </a:prstGeom>
          <a:ln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TextovéPole 10"/>
          <p:cNvSpPr txBox="1"/>
          <p:nvPr/>
        </p:nvSpPr>
        <p:spPr>
          <a:xfrm>
            <a:off x="8477250" y="3020179"/>
            <a:ext cx="230543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39% CERTIFIED FUEL</a:t>
            </a:r>
            <a:endParaRPr lang="cs-CZ" dirty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12" name="TextovéPole 11"/>
          <p:cNvSpPr txBox="1"/>
          <p:nvPr/>
        </p:nvSpPr>
        <p:spPr>
          <a:xfrm>
            <a:off x="8477250" y="3889494"/>
            <a:ext cx="2960747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30% MATERIAL RECYCLING</a:t>
            </a:r>
            <a:endParaRPr lang="cs-CZ" dirty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14" name="Zástupný symbol pro obsah 2"/>
          <p:cNvSpPr txBox="1">
            <a:spLocks/>
          </p:cNvSpPr>
          <p:nvPr/>
        </p:nvSpPr>
        <p:spPr>
          <a:xfrm>
            <a:off x="8477250" y="1920121"/>
            <a:ext cx="3368040" cy="13521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0" indent="0" algn="ctr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None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457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indent="0" algn="ctr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None/>
              <a:defRPr sz="16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l">
              <a:lnSpc>
                <a:spcPct val="120000"/>
              </a:lnSpc>
            </a:pPr>
            <a:r>
              <a:rPr lang="cs-CZ" sz="18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DATA FROM EKO-KOM            IN CZECH REPUBLIC 2020</a:t>
            </a:r>
          </a:p>
          <a:p>
            <a:pPr algn="l">
              <a:lnSpc>
                <a:spcPct val="120000"/>
              </a:lnSpc>
            </a:pPr>
            <a:endParaRPr lang="cs-CZ" sz="1200" dirty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4098" name="Picture 2" descr="Transparent Fire White - Flame Icon White Png - 350x447 PNG Download -  PNGkit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239658" y="2996188"/>
            <a:ext cx="1198685" cy="77037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5" name="Obrázek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5398796" y="3860284"/>
            <a:ext cx="880411" cy="948135"/>
          </a:xfrm>
          <a:prstGeom prst="rect">
            <a:avLst/>
          </a:prstGeom>
        </p:spPr>
      </p:pic>
      <p:sp>
        <p:nvSpPr>
          <p:cNvPr id="17" name="Levá složená závorka 16"/>
          <p:cNvSpPr/>
          <p:nvPr/>
        </p:nvSpPr>
        <p:spPr>
          <a:xfrm>
            <a:off x="3962399" y="2804278"/>
            <a:ext cx="208121" cy="1733431"/>
          </a:xfrm>
          <a:prstGeom prst="leftBrace">
            <a:avLst>
              <a:gd name="adj1" fmla="val 0"/>
              <a:gd name="adj2" fmla="val 50000"/>
            </a:avLst>
          </a:prstGeom>
          <a:ln>
            <a:solidFill>
              <a:srgbClr val="1D1D1B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8" name="TextovéPole 17"/>
          <p:cNvSpPr txBox="1"/>
          <p:nvPr/>
        </p:nvSpPr>
        <p:spPr>
          <a:xfrm>
            <a:off x="521722" y="3490952"/>
            <a:ext cx="326563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>
                <a:solidFill>
                  <a:srgbClr val="1D1D1B"/>
                </a:solidFill>
                <a:latin typeface="HelveticaNeueLT Com 35 Th" panose="020B0403020202020204" pitchFamily="34" charset="-18"/>
              </a:rPr>
              <a:t>6</a:t>
            </a:r>
            <a:r>
              <a:rPr lang="cs-CZ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9% CLASIFIED AS RECYCLED</a:t>
            </a:r>
            <a:endParaRPr lang="cs-CZ" dirty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364777369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" fill="hold">
                      <p:stCondLst>
                        <p:cond delay="indefinite"/>
                      </p:stCondLst>
                      <p:childTnLst>
                        <p:par>
                          <p:cTn id="15" fill="hold">
                            <p:stCondLst>
                              <p:cond delay="0"/>
                            </p:stCondLst>
                            <p:childTnLst>
                              <p:par>
                                <p:cTn id="16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" fill="hold">
                      <p:stCondLst>
                        <p:cond delay="indefinite"/>
                      </p:stCondLst>
                      <p:childTnLst>
                        <p:par>
                          <p:cTn id="20" fill="hold">
                            <p:stCondLst>
                              <p:cond delay="0"/>
                            </p:stCondLst>
                            <p:childTnLst>
                              <p:par>
                                <p:cTn id="21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3" dur="500"/>
                                        <p:tgtEl>
                                          <p:spTgt spid="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6" dur="500"/>
                                        <p:tgtEl>
                                          <p:spTgt spid="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9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5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0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8" dur="500"/>
                                        <p:tgtEl>
                                          <p:spTgt spid="40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1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7" grpId="0" animBg="1"/>
      <p:bldP spid="9" grpId="0" animBg="1"/>
      <p:bldP spid="10" grpId="0" animBg="1"/>
      <p:bldP spid="11" grpId="0"/>
      <p:bldP spid="12" grpId="0"/>
      <p:bldP spid="14" grpId="0"/>
      <p:bldP spid="17" grpId="0" animBg="1"/>
      <p:bldP spid="18" grpId="0"/>
    </p:bld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t="26001" b="18444"/>
          <a:stretch/>
        </p:blipFill>
        <p:spPr>
          <a:xfrm>
            <a:off x="0" y="-2697480"/>
            <a:ext cx="12192000" cy="10160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147484" y="-147484"/>
            <a:ext cx="12418142" cy="7202224"/>
          </a:xfrm>
          <a:prstGeom prst="rect">
            <a:avLst/>
          </a:prstGeom>
          <a:solidFill>
            <a:srgbClr val="000000">
              <a:alpha val="74118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38200" y="655319"/>
            <a:ext cx="10515600" cy="3586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r>
              <a:rPr lang="cs-CZ" b="1" dirty="0">
                <a:solidFill>
                  <a:schemeClr val="bg1"/>
                </a:solidFill>
                <a:latin typeface="HelveticaNeueLT Com 35 Th" panose="020B0403020202020204" pitchFamily="34" charset="-18"/>
              </a:rPr>
              <a:t>4</a:t>
            </a: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/5 H</a:t>
            </a:r>
            <a:r>
              <a:rPr lang="en-US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OW MUCH DID IT COST ON AVERAGE TO TRANSPORT ONE </a:t>
            </a: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FULL </a:t>
            </a:r>
            <a:r>
              <a:rPr lang="en-US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PLASTIC CONTAINER TO </a:t>
            </a: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SORTING </a:t>
            </a:r>
            <a:r>
              <a:rPr lang="en-US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POINT IN THE CZECH REPUBLIC </a:t>
            </a: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IN </a:t>
            </a:r>
            <a:r>
              <a:rPr lang="en-US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2020?</a:t>
            </a:r>
            <a:endParaRPr lang="cs-CZ" b="1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514350" indent="-514350">
              <a:buAutoNum type="alphaLcParenR"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2,5 EUR</a:t>
            </a:r>
          </a:p>
          <a:p>
            <a:pPr marL="514350" indent="-514350">
              <a:buAutoNum type="alphaLcParenR"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12,5 EUR</a:t>
            </a:r>
          </a:p>
          <a:p>
            <a:pPr marL="514350" indent="-514350">
              <a:buAutoNum type="alphaLcParenR"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25 EUR</a:t>
            </a:r>
          </a:p>
          <a:p>
            <a:pPr marL="0" indent="0">
              <a:buNone/>
            </a:pPr>
            <a:endParaRPr lang="cs-CZ" b="1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endParaRPr lang="cs-CZ" b="1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cxnSp>
        <p:nvCxnSpPr>
          <p:cNvPr id="7" name="Přímá spojnice 6"/>
          <p:cNvCxnSpPr/>
          <p:nvPr/>
        </p:nvCxnSpPr>
        <p:spPr>
          <a:xfrm>
            <a:off x="838200" y="2705100"/>
            <a:ext cx="184785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838200" y="3733800"/>
            <a:ext cx="184785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0138548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Obrázek 1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-147484"/>
            <a:ext cx="12192000" cy="8224375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147484" y="-147484"/>
            <a:ext cx="12418142" cy="7202224"/>
          </a:xfrm>
          <a:prstGeom prst="rect">
            <a:avLst/>
          </a:prstGeom>
          <a:solidFill>
            <a:srgbClr val="000000">
              <a:alpha val="67059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6" name="Zástupný symbol pro obsah 2"/>
          <p:cNvSpPr>
            <a:spLocks noGrp="1"/>
          </p:cNvSpPr>
          <p:nvPr>
            <p:ph idx="1"/>
          </p:nvPr>
        </p:nvSpPr>
        <p:spPr>
          <a:xfrm>
            <a:off x="838200" y="655319"/>
            <a:ext cx="10515600" cy="3586163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5/5 H</a:t>
            </a:r>
            <a:r>
              <a:rPr lang="en-US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OW MUCH </a:t>
            </a: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WAS PURCHASE PRICE FOR 1KG COLLECTED HDPE BOTTLE CAPS IN 2021 IN CZECH REPUBLIC?</a:t>
            </a:r>
          </a:p>
          <a:p>
            <a:pPr marL="0" indent="0">
              <a:buNone/>
            </a:pPr>
            <a:endParaRPr lang="cs-CZ" b="1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514350" indent="-514350">
              <a:buAutoNum type="alphaLcParenR"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0.25 EUR</a:t>
            </a:r>
          </a:p>
          <a:p>
            <a:pPr marL="514350" indent="-514350">
              <a:buAutoNum type="alphaLcParenR"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1 EUR</a:t>
            </a:r>
          </a:p>
          <a:p>
            <a:pPr marL="514350" indent="-514350">
              <a:buAutoNum type="alphaLcParenR"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12 EUR</a:t>
            </a:r>
            <a:endParaRPr lang="cs-CZ" b="1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endParaRPr lang="cs-CZ" b="1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endParaRPr lang="cs-CZ" b="1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endParaRPr lang="cs-CZ" b="1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cxnSp>
        <p:nvCxnSpPr>
          <p:cNvPr id="7" name="Přímá spojnice 6"/>
          <p:cNvCxnSpPr/>
          <p:nvPr/>
        </p:nvCxnSpPr>
        <p:spPr>
          <a:xfrm>
            <a:off x="838200" y="3314700"/>
            <a:ext cx="1638300" cy="0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>
            <a:off x="838200" y="3829050"/>
            <a:ext cx="1885950" cy="22188"/>
          </a:xfrm>
          <a:prstGeom prst="line">
            <a:avLst/>
          </a:prstGeom>
          <a:ln w="28575">
            <a:solidFill>
              <a:schemeClr val="bg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2382193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1F1F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cxnSp>
        <p:nvCxnSpPr>
          <p:cNvPr id="4" name="Přímá spojnice 3"/>
          <p:cNvCxnSpPr/>
          <p:nvPr/>
        </p:nvCxnSpPr>
        <p:spPr>
          <a:xfrm flipV="1">
            <a:off x="2189156" y="2469183"/>
            <a:ext cx="809176" cy="11485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5" name="Přímá spojnice 4"/>
          <p:cNvCxnSpPr/>
          <p:nvPr/>
        </p:nvCxnSpPr>
        <p:spPr>
          <a:xfrm>
            <a:off x="2189156" y="3596188"/>
            <a:ext cx="809176" cy="11485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6" name="Přímá spojnice 5"/>
          <p:cNvCxnSpPr/>
          <p:nvPr/>
        </p:nvCxnSpPr>
        <p:spPr>
          <a:xfrm>
            <a:off x="4172567" y="2432692"/>
            <a:ext cx="809176" cy="11485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Přímá spojnice 6"/>
          <p:cNvCxnSpPr/>
          <p:nvPr/>
        </p:nvCxnSpPr>
        <p:spPr>
          <a:xfrm flipV="1">
            <a:off x="4172567" y="3559697"/>
            <a:ext cx="809176" cy="11485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Přímá spojnice 7"/>
          <p:cNvCxnSpPr/>
          <p:nvPr/>
        </p:nvCxnSpPr>
        <p:spPr>
          <a:xfrm flipV="1">
            <a:off x="6534114" y="2431842"/>
            <a:ext cx="809176" cy="11485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Přímá spojnice 8"/>
          <p:cNvCxnSpPr/>
          <p:nvPr/>
        </p:nvCxnSpPr>
        <p:spPr>
          <a:xfrm>
            <a:off x="6534114" y="3558847"/>
            <a:ext cx="809176" cy="1148576"/>
          </a:xfrm>
          <a:prstGeom prst="line">
            <a:avLst/>
          </a:prstGeom>
          <a:ln w="12700"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ek 10"/>
          <p:cNvPicPr>
            <a:picLocks noChangeAspect="1"/>
          </p:cNvPicPr>
          <p:nvPr/>
        </p:nvPicPr>
        <p:blipFill rotWithShape="1"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256"/>
          <a:stretch/>
        </p:blipFill>
        <p:spPr>
          <a:xfrm>
            <a:off x="4464050" y="3590264"/>
            <a:ext cx="5503929" cy="3267736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 rot="21422245">
            <a:off x="2816174" y="147070"/>
            <a:ext cx="7503619" cy="3818069"/>
          </a:xfrm>
          <a:prstGeom prst="rect">
            <a:avLst/>
          </a:prstGeom>
        </p:spPr>
      </p:pic>
      <p:grpSp>
        <p:nvGrpSpPr>
          <p:cNvPr id="13" name="Skupina 12"/>
          <p:cNvGrpSpPr/>
          <p:nvPr/>
        </p:nvGrpSpPr>
        <p:grpSpPr>
          <a:xfrm>
            <a:off x="8498277" y="1114397"/>
            <a:ext cx="2437194" cy="1370922"/>
            <a:chOff x="8450076" y="914366"/>
            <a:chExt cx="2437194" cy="1370922"/>
          </a:xfrm>
        </p:grpSpPr>
        <p:pic>
          <p:nvPicPr>
            <p:cNvPr id="14" name="Obrázek 13"/>
            <p:cNvPicPr>
              <a:picLocks noChangeAspect="1"/>
            </p:cNvPicPr>
            <p:nvPr/>
          </p:nvPicPr>
          <p:blipFill>
            <a:blip r:embed="rId5" cstate="print">
              <a:extLst>
                <a:ext uri="{BEBA8EAE-BF5A-486C-A8C5-ECC9F3942E4B}">
                  <a14:imgProps xmlns:a14="http://schemas.microsoft.com/office/drawing/2010/main">
                    <a14:imgLayer r:embed="rId6">
                      <a14:imgEffect>
                        <a14:backgroundRemoval t="10000" b="90000" l="10000" r="90000"/>
                      </a14:imgEffect>
                    </a14:imgLayer>
                  </a14:imgProps>
                </a:ext>
                <a:ext uri="{28A0092B-C50C-407E-A947-70E740481C1C}">
                  <a14:useLocalDpi xmlns:a14="http://schemas.microsoft.com/office/drawing/2010/main" val="0"/>
                </a:ext>
              </a:extLst>
            </a:blip>
            <a:stretch>
              <a:fillRect/>
            </a:stretch>
          </p:blipFill>
          <p:spPr>
            <a:xfrm>
              <a:off x="8450076" y="914366"/>
              <a:ext cx="2437194" cy="1370922"/>
            </a:xfrm>
            <a:prstGeom prst="rect">
              <a:avLst/>
            </a:prstGeom>
          </p:spPr>
        </p:pic>
        <p:sp>
          <p:nvSpPr>
            <p:cNvPr id="15" name="Obdélník 14"/>
            <p:cNvSpPr/>
            <p:nvPr/>
          </p:nvSpPr>
          <p:spPr>
            <a:xfrm rot="20353055">
              <a:off x="9156426" y="2024376"/>
              <a:ext cx="632920" cy="155547"/>
            </a:xfrm>
            <a:prstGeom prst="rect">
              <a:avLst/>
            </a:prstGeom>
            <a:solidFill>
              <a:srgbClr val="F1F1F1"/>
            </a:solidFill>
            <a:ln>
              <a:noFill/>
            </a:ln>
          </p:spPr>
          <p:style>
            <a:lnRef idx="2">
              <a:schemeClr val="accent1">
                <a:shade val="50000"/>
              </a:schemeClr>
            </a:lnRef>
            <a:fillRef idx="1">
              <a:schemeClr val="accent1"/>
            </a:fillRef>
            <a:effectRef idx="0">
              <a:schemeClr val="accent1"/>
            </a:effectRef>
            <a:fontRef idx="minor">
              <a:schemeClr val="lt1"/>
            </a:fontRef>
          </p:style>
          <p:txBody>
            <a:bodyPr rtlCol="0" anchor="ctr"/>
            <a:lstStyle/>
            <a:p>
              <a:pPr algn="ctr"/>
              <a:endParaRPr lang="cs-CZ">
                <a:solidFill>
                  <a:schemeClr val="bg1"/>
                </a:solidFill>
              </a:endParaRPr>
            </a:p>
          </p:txBody>
        </p:sp>
      </p:grpSp>
      <p:pic>
        <p:nvPicPr>
          <p:cNvPr id="16" name="Obrázek 15"/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3493" t="36577" r="39235" b="17206"/>
          <a:stretch/>
        </p:blipFill>
        <p:spPr>
          <a:xfrm>
            <a:off x="750976" y="2886827"/>
            <a:ext cx="1448120" cy="1380370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 rotWithShape="1">
          <a:blip r:embed="rId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8341" t="3970" r="35088" b="19475"/>
          <a:stretch/>
        </p:blipFill>
        <p:spPr>
          <a:xfrm>
            <a:off x="4977270" y="2857537"/>
            <a:ext cx="1556844" cy="1439546"/>
          </a:xfrm>
          <a:prstGeom prst="rect">
            <a:avLst/>
          </a:prstGeom>
        </p:spPr>
      </p:pic>
      <p:sp>
        <p:nvSpPr>
          <p:cNvPr id="18" name="TextovéPole 17"/>
          <p:cNvSpPr txBox="1"/>
          <p:nvPr/>
        </p:nvSpPr>
        <p:spPr>
          <a:xfrm>
            <a:off x="841994" y="4429838"/>
            <a:ext cx="126608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latin typeface="HelveticaNeueLT Com 35 Th" panose="020B0403020202020204" pitchFamily="34" charset="-18"/>
              </a:rPr>
              <a:t>PLASTIC WASTE</a:t>
            </a:r>
            <a:endParaRPr lang="cs-CZ" dirty="0">
              <a:latin typeface="HelveticaNeueLT Com 35 Th" panose="020B0403020202020204" pitchFamily="34" charset="-18"/>
            </a:endParaRPr>
          </a:p>
        </p:txBody>
      </p:sp>
      <p:sp>
        <p:nvSpPr>
          <p:cNvPr id="19" name="TextovéPole 18"/>
          <p:cNvSpPr txBox="1"/>
          <p:nvPr/>
        </p:nvSpPr>
        <p:spPr>
          <a:xfrm>
            <a:off x="2668182" y="6344293"/>
            <a:ext cx="2140330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HelveticaNeueLT Com 35 Th" panose="020B0403020202020204" pitchFamily="34" charset="-18"/>
              </a:rPr>
              <a:t>HOME SHREDDING</a:t>
            </a:r>
            <a:endParaRPr lang="cs-CZ" dirty="0">
              <a:latin typeface="HelveticaNeueLT Com 35 Th" panose="020B0403020202020204" pitchFamily="34" charset="-18"/>
            </a:endParaRPr>
          </a:p>
        </p:txBody>
      </p:sp>
      <p:sp>
        <p:nvSpPr>
          <p:cNvPr id="20" name="TextovéPole 19"/>
          <p:cNvSpPr txBox="1"/>
          <p:nvPr/>
        </p:nvSpPr>
        <p:spPr>
          <a:xfrm>
            <a:off x="4752471" y="4414514"/>
            <a:ext cx="2149948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HelveticaNeueLT Com 35 Th" panose="020B0403020202020204" pitchFamily="34" charset="-18"/>
              </a:rPr>
              <a:t>CRUSHED PLASTIC</a:t>
            </a:r>
            <a:endParaRPr lang="cs-CZ" dirty="0">
              <a:latin typeface="HelveticaNeueLT Com 35 Th" panose="020B0403020202020204" pitchFamily="34" charset="-18"/>
            </a:endParaRPr>
          </a:p>
        </p:txBody>
      </p:sp>
      <p:sp>
        <p:nvSpPr>
          <p:cNvPr id="21" name="TextovéPole 20"/>
          <p:cNvSpPr txBox="1"/>
          <p:nvPr/>
        </p:nvSpPr>
        <p:spPr>
          <a:xfrm>
            <a:off x="7715311" y="2001907"/>
            <a:ext cx="1334020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HelveticaNeueLT Com 35 Th" panose="020B0403020202020204" pitchFamily="34" charset="-18"/>
              </a:rPr>
              <a:t>INJECTION</a:t>
            </a:r>
          </a:p>
          <a:p>
            <a:r>
              <a:rPr lang="cs-CZ" dirty="0" smtClean="0">
                <a:latin typeface="HelveticaNeueLT Com 35 Th" panose="020B0403020202020204" pitchFamily="34" charset="-18"/>
              </a:rPr>
              <a:t>MOULDING</a:t>
            </a:r>
            <a:endParaRPr lang="cs-CZ" dirty="0">
              <a:latin typeface="HelveticaNeueLT Com 35 Th" panose="020B0403020202020204" pitchFamily="34" charset="-18"/>
            </a:endParaRPr>
          </a:p>
        </p:txBody>
      </p:sp>
      <p:sp>
        <p:nvSpPr>
          <p:cNvPr id="22" name="TextovéPole 21"/>
          <p:cNvSpPr txBox="1"/>
          <p:nvPr/>
        </p:nvSpPr>
        <p:spPr>
          <a:xfrm>
            <a:off x="7209321" y="6344293"/>
            <a:ext cx="2988319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dirty="0" smtClean="0">
                <a:latin typeface="HelveticaNeueLT Com 35 Th" panose="020B0403020202020204" pitchFamily="34" charset="-18"/>
              </a:rPr>
              <a:t>COMPRESSION MOULDING</a:t>
            </a:r>
            <a:endParaRPr lang="cs-CZ" dirty="0">
              <a:latin typeface="HelveticaNeueLT Com 35 Th" panose="020B0403020202020204" pitchFamily="34" charset="-18"/>
            </a:endParaRPr>
          </a:p>
        </p:txBody>
      </p:sp>
      <p:pic>
        <p:nvPicPr>
          <p:cNvPr id="23" name="Obrázek 22"/>
          <p:cNvPicPr>
            <a:picLocks noChangeAspect="1"/>
          </p:cNvPicPr>
          <p:nvPr/>
        </p:nvPicPr>
        <p:blipFill rotWithShape="1">
          <a:blip r:embed="rId9" cstate="print">
            <a:extLst>
              <a:ext uri="{BEBA8EAE-BF5A-486C-A8C5-ECC9F3942E4B}">
                <a14:imgProps xmlns:a14="http://schemas.microsoft.com/office/drawing/2010/main">
                  <a14:imgLayer r:embed="rId10">
                    <a14:imgEffect>
                      <a14:backgroundRemoval t="23529" b="74160" l="4520" r="17132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031" t="22580" r="81692" b="19904"/>
          <a:stretch/>
        </p:blipFill>
        <p:spPr>
          <a:xfrm>
            <a:off x="11441660" y="6146410"/>
            <a:ext cx="681037" cy="681037"/>
          </a:xfrm>
          <a:prstGeom prst="rect">
            <a:avLst/>
          </a:prstGeom>
        </p:spPr>
      </p:pic>
      <p:sp>
        <p:nvSpPr>
          <p:cNvPr id="24" name="Obdélník 23"/>
          <p:cNvSpPr/>
          <p:nvPr/>
        </p:nvSpPr>
        <p:spPr>
          <a:xfrm rot="20294594">
            <a:off x="9714873" y="4427215"/>
            <a:ext cx="1216928" cy="336031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5" name="Obrázek 24"/>
          <p:cNvPicPr>
            <a:picLocks noChangeAspect="1"/>
          </p:cNvPicPr>
          <p:nvPr/>
        </p:nvPicPr>
        <p:blipFill rotWithShape="1">
          <a:blip r:embed="rId11"/>
          <a:srcRect l="76146" t="56800" r="11949" b="14147"/>
          <a:stretch/>
        </p:blipFill>
        <p:spPr>
          <a:xfrm rot="2456613">
            <a:off x="8352813" y="667104"/>
            <a:ext cx="827531" cy="1348877"/>
          </a:xfrm>
          <a:prstGeom prst="rect">
            <a:avLst/>
          </a:prstGeom>
        </p:spPr>
      </p:pic>
      <p:sp>
        <p:nvSpPr>
          <p:cNvPr id="26" name="Obdélník 25"/>
          <p:cNvSpPr/>
          <p:nvPr/>
        </p:nvSpPr>
        <p:spPr>
          <a:xfrm rot="2496304">
            <a:off x="9255606" y="229922"/>
            <a:ext cx="777708" cy="336031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pic>
        <p:nvPicPr>
          <p:cNvPr id="27" name="Obrázek 26"/>
          <p:cNvPicPr>
            <a:picLocks noChangeAspect="1"/>
          </p:cNvPicPr>
          <p:nvPr/>
        </p:nvPicPr>
        <p:blipFill>
          <a:blip r:embed="rId12"/>
          <a:stretch>
            <a:fillRect/>
          </a:stretch>
        </p:blipFill>
        <p:spPr>
          <a:xfrm>
            <a:off x="10125176" y="174584"/>
            <a:ext cx="1590681" cy="2280792"/>
          </a:xfrm>
          <a:prstGeom prst="rect">
            <a:avLst/>
          </a:prstGeom>
        </p:spPr>
      </p:pic>
      <p:pic>
        <p:nvPicPr>
          <p:cNvPr id="28" name="Obrázek 27"/>
          <p:cNvPicPr>
            <a:picLocks noChangeAspect="1"/>
          </p:cNvPicPr>
          <p:nvPr/>
        </p:nvPicPr>
        <p:blipFill>
          <a:blip r:embed="rId13"/>
          <a:stretch>
            <a:fillRect/>
          </a:stretch>
        </p:blipFill>
        <p:spPr>
          <a:xfrm>
            <a:off x="7969155" y="1814326"/>
            <a:ext cx="1928754" cy="1928754"/>
          </a:xfrm>
          <a:prstGeom prst="rect">
            <a:avLst/>
          </a:prstGeom>
        </p:spPr>
      </p:pic>
      <p:pic>
        <p:nvPicPr>
          <p:cNvPr id="29" name="Obrázek 28"/>
          <p:cNvPicPr>
            <a:picLocks noChangeAspect="1"/>
          </p:cNvPicPr>
          <p:nvPr/>
        </p:nvPicPr>
        <p:blipFill>
          <a:blip r:embed="rId14"/>
          <a:stretch>
            <a:fillRect/>
          </a:stretch>
        </p:blipFill>
        <p:spPr>
          <a:xfrm>
            <a:off x="8581985" y="3590264"/>
            <a:ext cx="3181860" cy="1967448"/>
          </a:xfrm>
          <a:prstGeom prst="rect">
            <a:avLst/>
          </a:prstGeom>
        </p:spPr>
      </p:pic>
      <p:pic>
        <p:nvPicPr>
          <p:cNvPr id="30" name="Picture 4" descr="Precious Plastic: home recycling 2.0 - Plastics le Mag"/>
          <p:cNvPicPr>
            <a:picLocks noChangeAspect="1" noChangeArrowheads="1"/>
          </p:cNvPicPr>
          <p:nvPr/>
        </p:nvPicPr>
        <p:blipFill rotWithShape="1">
          <a:blip r:embed="rId1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167" t="51810" r="58333" b="15238"/>
          <a:stretch/>
        </p:blipFill>
        <p:spPr bwMode="auto">
          <a:xfrm>
            <a:off x="8821625" y="5486767"/>
            <a:ext cx="2292707" cy="108668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1" name="Obrázek 30"/>
          <p:cNvPicPr>
            <a:picLocks noChangeAspect="1"/>
          </p:cNvPicPr>
          <p:nvPr/>
        </p:nvPicPr>
        <p:blipFill rotWithShape="1">
          <a:blip r:embed="rId16" cstate="print">
            <a:extLst>
              <a:ext uri="{BEBA8EAE-BF5A-486C-A8C5-ECC9F3942E4B}">
                <a14:imgProps xmlns:a14="http://schemas.microsoft.com/office/drawing/2010/main">
                  <a14:imgLayer r:embed="rId17">
                    <a14:imgEffect>
                      <a14:backgroundRemoval t="20368" b="72721" l="38064" r="83616">
                        <a14:foregroundMark x1="61274" y1="24412" x2="64129" y2="25441"/>
                        <a14:foregroundMark x1="65329" y1="26397" x2="67522" y2="33309"/>
                        <a14:foregroundMark x1="69797" y1="37059" x2="78486" y2="49853"/>
                        <a14:foregroundMark x1="69880" y1="38015" x2="66570" y2="31324"/>
                        <a14:foregroundMark x1="62971" y1="25074" x2="58626" y2="25221"/>
                        <a14:foregroundMark x1="77824" y1="48824" x2="80596" y2="54412"/>
                        <a14:foregroundMark x1="80389" y1="57941" x2="76996" y2="59926"/>
                        <a14:foregroundMark x1="80389" y1="58382" x2="80513" y2="53676"/>
                        <a14:backgroundMark x1="79355" y1="55588" x2="75755" y2="54853"/>
                      </a14:backgroundRemoval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37974" t="18350" r="16288" b="26936"/>
          <a:stretch/>
        </p:blipFill>
        <p:spPr>
          <a:xfrm>
            <a:off x="10017129" y="1917858"/>
            <a:ext cx="1765050" cy="1187663"/>
          </a:xfrm>
          <a:prstGeom prst="rect">
            <a:avLst/>
          </a:prstGeom>
        </p:spPr>
      </p:pic>
      <p:pic>
        <p:nvPicPr>
          <p:cNvPr id="32" name="Picture 6" descr="Industry icon - CoreUI Icons"/>
          <p:cNvPicPr>
            <a:picLocks noChangeAspect="1" noChangeArrowheads="1"/>
          </p:cNvPicPr>
          <p:nvPr/>
        </p:nvPicPr>
        <p:blipFill>
          <a:blip r:embed="rId18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956919" y="1682995"/>
            <a:ext cx="1288435" cy="1288435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3" name="Obrázek 32"/>
          <p:cNvPicPr>
            <a:picLocks noChangeAspect="1"/>
          </p:cNvPicPr>
          <p:nvPr/>
        </p:nvPicPr>
        <p:blipFill rotWithShape="1">
          <a:blip r:embed="rId19" cstate="print">
            <a:extLst>
              <a:ext uri="{BEBA8EAE-BF5A-486C-A8C5-ECC9F3942E4B}">
                <a14:imgProps xmlns:a14="http://schemas.microsoft.com/office/drawing/2010/main">
                  <a14:imgLayer r:embed="rId20">
                    <a14:imgEffect>
                      <a14:backgroundRemoval t="29118" b="77132" l="68432" r="95201">
                        <a14:foregroundMark x1="77369" y1="55294" x2="88043" y2="43382"/>
                        <a14:foregroundMark x1="73066" y1="42794" x2="84526" y2="55882"/>
                        <a14:foregroundMark x1="72569" y1="46250" x2="83740" y2="52721"/>
                        <a14:foregroundMark x1="73686" y1="44779" x2="88209" y2="59265"/>
                        <a14:foregroundMark x1="79437" y1="56691" x2="89160" y2="38309"/>
                      </a14:backgroundRemoval>
                    </a14:imgEffect>
                    <a14:imgEffect>
                      <a14:brightnessContrast contrast="40000"/>
                    </a14:imgEffect>
                  </a14:imgLayer>
                </a14:imgProps>
              </a:ext>
              <a:ext uri="{28A0092B-C50C-407E-A947-70E740481C1C}">
                <a14:useLocalDpi xmlns:a14="http://schemas.microsoft.com/office/drawing/2010/main" val="0"/>
              </a:ext>
            </a:extLst>
          </a:blip>
          <a:srcRect l="68421" t="28921" r="5422" b="22028"/>
          <a:stretch/>
        </p:blipFill>
        <p:spPr>
          <a:xfrm>
            <a:off x="8895209" y="4815337"/>
            <a:ext cx="1151574" cy="1214770"/>
          </a:xfrm>
          <a:prstGeom prst="rect">
            <a:avLst/>
          </a:prstGeom>
        </p:spPr>
      </p:pic>
      <p:sp>
        <p:nvSpPr>
          <p:cNvPr id="34" name="TextovéPole 33"/>
          <p:cNvSpPr txBox="1"/>
          <p:nvPr/>
        </p:nvSpPr>
        <p:spPr>
          <a:xfrm>
            <a:off x="2739484" y="2971430"/>
            <a:ext cx="1680864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cs-CZ" dirty="0" smtClean="0">
                <a:latin typeface="HelveticaNeueLT Com 35 Th" panose="020B0403020202020204" pitchFamily="34" charset="-18"/>
              </a:rPr>
              <a:t>INDUSTRIAL SHREDDING</a:t>
            </a:r>
            <a:endParaRPr lang="cs-CZ" dirty="0">
              <a:latin typeface="HelveticaNeueLT Com 35 Th" panose="020B0403020202020204" pitchFamily="34" charset="-18"/>
            </a:endParaRPr>
          </a:p>
        </p:txBody>
      </p:sp>
      <p:sp>
        <p:nvSpPr>
          <p:cNvPr id="35" name="Obdélník 34"/>
          <p:cNvSpPr/>
          <p:nvPr/>
        </p:nvSpPr>
        <p:spPr>
          <a:xfrm rot="2540419">
            <a:off x="8932846" y="422972"/>
            <a:ext cx="632920" cy="155547"/>
          </a:xfrm>
          <a:prstGeom prst="rect">
            <a:avLst/>
          </a:prstGeom>
          <a:solidFill>
            <a:srgbClr val="F1F1F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>
              <a:solidFill>
                <a:schemeClr val="bg1"/>
              </a:solidFill>
            </a:endParaRPr>
          </a:p>
        </p:txBody>
      </p:sp>
      <p:pic>
        <p:nvPicPr>
          <p:cNvPr id="36" name="Obrázek 35"/>
          <p:cNvPicPr>
            <a:picLocks noChangeAspect="1"/>
          </p:cNvPicPr>
          <p:nvPr/>
        </p:nvPicPr>
        <p:blipFill>
          <a:blip r:embed="rId21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26960" y="3437351"/>
            <a:ext cx="4939523" cy="277848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599365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3291840"/>
            <a:ext cx="10515600" cy="9496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SHREDDING PLASTIC</a:t>
            </a:r>
          </a:p>
        </p:txBody>
      </p:sp>
    </p:spTree>
    <p:extLst>
      <p:ext uri="{BB962C8B-B14F-4D97-AF65-F5344CB8AC3E}">
        <p14:creationId xmlns:p14="http://schemas.microsoft.com/office/powerpoint/2010/main" val="418087617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2834640"/>
            <a:ext cx="10515600" cy="14068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INJECTION MOULDING</a:t>
            </a:r>
            <a:endParaRPr lang="cs-CZ" b="1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427065717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Obrázek 9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3175599" y="177249"/>
            <a:ext cx="9271599" cy="6140132"/>
          </a:xfrm>
          <a:prstGeom prst="rect">
            <a:avLst/>
          </a:prstGeom>
        </p:spPr>
      </p:pic>
      <p:sp>
        <p:nvSpPr>
          <p:cNvPr id="5" name="Zástupný symbol pro obsah 2"/>
          <p:cNvSpPr txBox="1">
            <a:spLocks/>
          </p:cNvSpPr>
          <p:nvPr/>
        </p:nvSpPr>
        <p:spPr>
          <a:xfrm>
            <a:off x="6381750" y="911225"/>
            <a:ext cx="581025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r>
              <a:rPr lang="cs-CZ" sz="2000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ADVANTAGES OF 3D PRINTING</a:t>
            </a:r>
            <a:endParaRPr lang="cs-CZ" sz="2000" b="1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2" name="Obrázek 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775835" y="0"/>
            <a:ext cx="9143999" cy="6858000"/>
          </a:xfrm>
          <a:prstGeom prst="trapezoid">
            <a:avLst/>
          </a:prstGeom>
          <a:effectLst>
            <a:innerShdw blurRad="63500" dist="50800" dir="10800000">
              <a:prstClr val="black">
                <a:alpha val="50000"/>
              </a:prstClr>
            </a:innerShdw>
          </a:effectLst>
        </p:spPr>
      </p:pic>
    </p:spTree>
    <p:extLst>
      <p:ext uri="{BB962C8B-B14F-4D97-AF65-F5344CB8AC3E}">
        <p14:creationId xmlns:p14="http://schemas.microsoft.com/office/powerpoint/2010/main" val="141290416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2834640"/>
            <a:ext cx="10515600" cy="14068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COMPRESSION MOULDING</a:t>
            </a:r>
            <a:endParaRPr lang="cs-CZ" b="1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778097753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4338" name="Picture 2" descr="České studio Nahaku navrhlo svítidlo z jednorázové plastové láhve na  prosecco – DesignMag.cz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457201"/>
            <a:ext cx="12192000" cy="73152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4" name="Zástupný symbol pro obsah 3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endParaRPr lang="cs-CZ"/>
          </a:p>
        </p:txBody>
      </p:sp>
    </p:spTree>
    <p:extLst>
      <p:ext uri="{BB962C8B-B14F-4D97-AF65-F5344CB8AC3E}">
        <p14:creationId xmlns:p14="http://schemas.microsoft.com/office/powerpoint/2010/main" val="5863858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286809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362" name="Picture 2" descr="https://bazar.preciousplastic.com/images/detailed/6/isometriques_oval1.jpg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0" y="-744537"/>
            <a:ext cx="12192000" cy="8128000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442514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recious Plastic V2 - Promo">
            <a:hlinkClick r:id="" action="ppaction://media"/>
          </p:cNvPr>
          <p:cNvPicPr>
            <a:picLocks noGrp="1" noChangeAspect="1"/>
          </p:cNvPicPr>
          <p:nvPr>
            <p:ph idx="1"/>
            <a:videoFile r:link="rId2"/>
            <p:extLst>
              <p:ext uri="{DAA4B4D4-6D71-4841-9C94-3DE7FCFB9230}">
                <p14:media xmlns:p14="http://schemas.microsoft.com/office/powerpoint/2010/main" r:embed="rId1"/>
              </p:ext>
            </p:extLst>
          </p:nvPr>
        </p:nvPicPr>
        <p:blipFill>
          <a:blip r:embed="rId5"/>
          <a:stretch>
            <a:fillRect/>
          </a:stretch>
        </p:blipFill>
        <p:spPr>
          <a:xfrm>
            <a:off x="0" y="0"/>
            <a:ext cx="12192000" cy="6858000"/>
          </a:xfrm>
        </p:spPr>
      </p:pic>
    </p:spTree>
    <p:extLst>
      <p:ext uri="{BB962C8B-B14F-4D97-AF65-F5344CB8AC3E}">
        <p14:creationId xmlns:p14="http://schemas.microsoft.com/office/powerpoint/2010/main" val="365995217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mediacall" presetSubtype="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cmd type="call" cmd="playFrom(0.0)">
                                      <p:cBhvr>
                                        <p:cTn id="6" dur="181882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  <p:video>
              <p:cMediaNode vol="80000">
                <p:cTn id="7" fill="hold" display="0">
                  <p:stCondLst>
                    <p:cond delay="indefinite"/>
                  </p:stCondLst>
                </p:cTn>
                <p:tgtEl>
                  <p:spTgt spid="4"/>
                </p:tgtEl>
              </p:cMediaNode>
            </p:video>
            <p:seq concurrent="1" nextAc="seek">
              <p:cTn id="8" restart="whenNotActive" fill="hold" evtFilter="cancelBubble" nodeType="interactiveSeq">
                <p:stCondLst>
                  <p:cond evt="onClick" delay="0">
                    <p:tgtEl>
                      <p:spTgt spid="4"/>
                    </p:tgtEl>
                  </p:cond>
                </p:stCondLst>
                <p:endSync evt="end" delay="0">
                  <p:rtn val="all"/>
                </p:endSync>
                <p:childTnLst>
                  <p:par>
                    <p:cTn id="9" fill="hold">
                      <p:stCondLst>
                        <p:cond delay="0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2" presetClass="mediacall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cmd type="call" cmd="togglePause">
                                      <p:cBhvr>
                                        <p:cTn id="12" dur="1" fill="hold"/>
                                        <p:tgtEl>
                                          <p:spTgt spid="4"/>
                                        </p:tgtEl>
                                      </p:cBhvr>
                                    </p:cmd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nextCondLst>
                <p:cond evt="onClick" delay="0">
                  <p:tgtEl>
                    <p:spTgt spid="4"/>
                  </p:tgtEl>
                </p:cond>
              </p:nextCondLst>
            </p:seq>
          </p:childTnLst>
        </p:cTn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6386" name="Picture 2" descr="https://bazar.preciousplastic.com/images/detailed/10/Euler2_vanplestik_25lq-ye.jpg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-994750"/>
            <a:ext cx="12192000" cy="797181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372044328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Zástupný symbol pro obsah 2"/>
          <p:cNvSpPr>
            <a:spLocks noGrp="1"/>
          </p:cNvSpPr>
          <p:nvPr>
            <p:ph idx="1"/>
          </p:nvPr>
        </p:nvSpPr>
        <p:spPr>
          <a:xfrm>
            <a:off x="838200" y="2834640"/>
            <a:ext cx="10515600" cy="1406842"/>
          </a:xfrm>
        </p:spPr>
        <p:txBody>
          <a:bodyPr>
            <a:normAutofit/>
          </a:bodyPr>
          <a:lstStyle/>
          <a:p>
            <a:pPr marL="0" indent="0" algn="ctr">
              <a:buNone/>
            </a:pPr>
            <a:endParaRPr lang="cs-CZ" b="1" dirty="0" smtClean="0">
              <a:latin typeface="HelveticaNeueLT Com 35 Th" panose="020B0403020202020204" pitchFamily="34" charset="-18"/>
            </a:endParaRPr>
          </a:p>
          <a:p>
            <a:pPr marL="0" indent="0" algn="ctr">
              <a:buNone/>
            </a:pPr>
            <a:r>
              <a:rPr lang="cs-CZ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CONCLUSION</a:t>
            </a:r>
            <a:endParaRPr lang="cs-CZ" b="1" dirty="0" smtClean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512707857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Zástupný symbol pro obsah 2"/>
          <p:cNvSpPr>
            <a:spLocks noGrp="1"/>
          </p:cNvSpPr>
          <p:nvPr>
            <p:ph idx="1"/>
          </p:nvPr>
        </p:nvSpPr>
        <p:spPr>
          <a:xfrm>
            <a:off x="838200" y="1520825"/>
            <a:ext cx="10515600" cy="4351338"/>
          </a:xfrm>
        </p:spPr>
        <p:txBody>
          <a:bodyPr/>
          <a:lstStyle/>
          <a:p>
            <a:pPr marL="0" indent="0">
              <a:buNone/>
            </a:pPr>
            <a:r>
              <a:rPr lang="cs-CZ" b="1" dirty="0" smtClean="0">
                <a:latin typeface="HelveticaNeueLT Com 35 Th" panose="020B0403020202020204" pitchFamily="34" charset="-18"/>
              </a:rPr>
              <a:t>SORTING OF PLASTIC WASTE MAKE SENCE</a:t>
            </a:r>
          </a:p>
          <a:p>
            <a:pPr marL="0" indent="0">
              <a:buNone/>
            </a:pPr>
            <a:endParaRPr lang="cs-CZ" dirty="0"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r>
              <a:rPr lang="cs-CZ" b="1" dirty="0" smtClean="0">
                <a:latin typeface="HelveticaNeueLT Com 35 Th" panose="020B0403020202020204" pitchFamily="34" charset="-18"/>
              </a:rPr>
              <a:t>TRY TO REDUCE CONSUMPTION OF SINGLE USE PLASTIC </a:t>
            </a:r>
            <a:r>
              <a:rPr lang="cs-CZ" dirty="0" smtClean="0">
                <a:latin typeface="HelveticaNeueLT Com 35 Th" panose="020B0403020202020204" pitchFamily="34" charset="-18"/>
              </a:rPr>
              <a:t>(DO NOT BUY WATER IN PLASTIC BOTTLES, DO NOT USE PLASTIC BAGS. REDUCE CONSUMPTION OF OTHER SINGLE USE PLASTICS</a:t>
            </a:r>
          </a:p>
          <a:p>
            <a:pPr marL="0" indent="0">
              <a:buNone/>
            </a:pPr>
            <a:endParaRPr lang="cs-CZ" dirty="0" smtClean="0">
              <a:latin typeface="HelveticaNeueLT Com 35 Th" panose="020B0403020202020204" pitchFamily="34" charset="-18"/>
            </a:endParaRPr>
          </a:p>
          <a:p>
            <a:pPr marL="0" indent="0">
              <a:buNone/>
            </a:pPr>
            <a:r>
              <a:rPr lang="cs-CZ" dirty="0" smtClean="0">
                <a:latin typeface="HelveticaNeueLT Com 35 Th" panose="020B0403020202020204" pitchFamily="34" charset="-18"/>
              </a:rPr>
              <a:t>FIND IDEA HOW TO </a:t>
            </a:r>
            <a:r>
              <a:rPr lang="cs-CZ" b="1" dirty="0" smtClean="0">
                <a:latin typeface="HelveticaNeueLT Com 35 Th" panose="020B0403020202020204" pitchFamily="34" charset="-18"/>
              </a:rPr>
              <a:t>RECYLE PLASTIC WASTE</a:t>
            </a:r>
            <a:r>
              <a:rPr lang="cs-CZ" dirty="0" smtClean="0">
                <a:latin typeface="HelveticaNeueLT Com 35 Th" panose="020B0403020202020204" pitchFamily="34" charset="-18"/>
              </a:rPr>
              <a:t> INTO VALUABLE PRODUCT </a:t>
            </a:r>
          </a:p>
        </p:txBody>
      </p:sp>
    </p:spTree>
    <p:extLst>
      <p:ext uri="{BB962C8B-B14F-4D97-AF65-F5344CB8AC3E}">
        <p14:creationId xmlns:p14="http://schemas.microsoft.com/office/powerpoint/2010/main" val="345252466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1D1D1B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314" name="Picture 2" descr="Expanding Brain Meme Generator - Imgflip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3645693" y="-15439"/>
            <a:ext cx="4900613" cy="687343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Zástupný symbol pro obsah 2"/>
          <p:cNvSpPr txBox="1">
            <a:spLocks/>
          </p:cNvSpPr>
          <p:nvPr/>
        </p:nvSpPr>
        <p:spPr>
          <a:xfrm>
            <a:off x="3574256" y="1920439"/>
            <a:ext cx="2521744" cy="14068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cs-CZ" b="1" dirty="0" smtClean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cs-CZ" sz="18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SORTING PLASTIC WASTE</a:t>
            </a:r>
            <a:endParaRPr lang="cs-CZ" sz="1800" b="1" dirty="0" smtClean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7" name="Zástupný symbol pro obsah 2"/>
          <p:cNvSpPr txBox="1">
            <a:spLocks/>
          </p:cNvSpPr>
          <p:nvPr/>
        </p:nvSpPr>
        <p:spPr>
          <a:xfrm>
            <a:off x="3574256" y="3452694"/>
            <a:ext cx="2521744" cy="14068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cs-CZ" b="1" dirty="0" smtClean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cs-CZ" sz="18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RECYCLING PLASTIC WASTE INTO NEW PRODUCTS</a:t>
            </a:r>
            <a:endParaRPr lang="cs-CZ" sz="1800" b="1" dirty="0" smtClean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574255" y="5155347"/>
            <a:ext cx="2521744" cy="1406842"/>
          </a:xfrm>
          <a:prstGeom prst="rect">
            <a:avLst/>
          </a:prstGeom>
        </p:spPr>
        <p:txBody>
          <a:bodyPr vert="horz" lIns="91440" tIns="45720" rIns="91440" bIns="45720" rtlCol="0">
            <a:no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None/>
            </a:pPr>
            <a:r>
              <a:rPr lang="cs-CZ" sz="18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NOT BUYING SINGLE USE PLASTIC</a:t>
            </a:r>
          </a:p>
          <a:p>
            <a:pPr marL="0" indent="0" algn="ctr">
              <a:buNone/>
            </a:pPr>
            <a:r>
              <a:rPr lang="cs-CZ" sz="18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CLEANING ENVIRONMENT</a:t>
            </a:r>
          </a:p>
          <a:p>
            <a:pPr marL="0" indent="0" algn="ctr">
              <a:buNone/>
            </a:pPr>
            <a:r>
              <a:rPr lang="cs-CZ" sz="18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RECYCLING PLASTIC</a:t>
            </a:r>
            <a:endParaRPr lang="cs-CZ" dirty="0" smtClean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3574256" y="137975"/>
            <a:ext cx="2521744" cy="14068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cs-CZ" b="1" dirty="0" smtClean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cs-CZ" sz="18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THROWING PLASTIC WASTE INTO NATURE</a:t>
            </a:r>
            <a:endParaRPr lang="cs-CZ" sz="1800" b="1" dirty="0" smtClean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0290200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0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62050" y="1219200"/>
            <a:ext cx="4762500" cy="4762500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5" name="Obdélník 4"/>
          <p:cNvSpPr/>
          <p:nvPr/>
        </p:nvSpPr>
        <p:spPr>
          <a:xfrm>
            <a:off x="3829050" y="1219200"/>
            <a:ext cx="6858000" cy="4762500"/>
          </a:xfrm>
          <a:prstGeom prst="rect">
            <a:avLst/>
          </a:prstGeom>
          <a:solidFill>
            <a:schemeClr val="bg1"/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cxnSp>
        <p:nvCxnSpPr>
          <p:cNvPr id="7" name="Přímá spojnice 6"/>
          <p:cNvCxnSpPr>
            <a:endCxn id="5" idx="3"/>
          </p:cNvCxnSpPr>
          <p:nvPr/>
        </p:nvCxnSpPr>
        <p:spPr>
          <a:xfrm>
            <a:off x="1162050" y="3600450"/>
            <a:ext cx="9525000" cy="0"/>
          </a:xfrm>
          <a:prstGeom prst="line">
            <a:avLst/>
          </a:prstGeom>
          <a:ln>
            <a:solidFill>
              <a:schemeClr val="tx1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Obrázek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587599" y="3883715"/>
            <a:ext cx="1876425" cy="1876425"/>
          </a:xfrm>
          <a:prstGeom prst="rect">
            <a:avLst/>
          </a:prstGeom>
        </p:spPr>
      </p:pic>
      <p:pic>
        <p:nvPicPr>
          <p:cNvPr id="12" name="Obrázek 11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8029395" y="3781425"/>
            <a:ext cx="2692400" cy="2019300"/>
          </a:xfrm>
          <a:prstGeom prst="rect">
            <a:avLst/>
          </a:prstGeom>
        </p:spPr>
      </p:pic>
      <p:pic>
        <p:nvPicPr>
          <p:cNvPr id="13" name="Obrázek 12"/>
          <p:cNvPicPr>
            <a:picLocks noChangeAspect="1"/>
          </p:cNvPicPr>
          <p:nvPr/>
        </p:nvPicPr>
        <p:blipFill rotWithShape="1">
          <a:blip r:embed="rId5"/>
          <a:srcRect b="9737"/>
          <a:stretch/>
        </p:blipFill>
        <p:spPr>
          <a:xfrm>
            <a:off x="6626225" y="1457578"/>
            <a:ext cx="2524125" cy="1633537"/>
          </a:xfrm>
          <a:prstGeom prst="rect">
            <a:avLst/>
          </a:prstGeom>
        </p:spPr>
      </p:pic>
      <p:pic>
        <p:nvPicPr>
          <p:cNvPr id="14" name="Obrázek 13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032875" y="1771650"/>
            <a:ext cx="1290638" cy="1290638"/>
          </a:xfrm>
          <a:prstGeom prst="rect">
            <a:avLst/>
          </a:prstGeom>
        </p:spPr>
      </p:pic>
      <p:pic>
        <p:nvPicPr>
          <p:cNvPr id="15" name="Obrázek 14"/>
          <p:cNvPicPr>
            <a:picLocks noChangeAspect="1"/>
          </p:cNvPicPr>
          <p:nvPr/>
        </p:nvPicPr>
        <p:blipFill rotWithShape="1">
          <a:blip r:embed="rId7"/>
          <a:srcRect l="35278" t="16389" r="34723" b="16111"/>
          <a:stretch/>
        </p:blipFill>
        <p:spPr>
          <a:xfrm>
            <a:off x="4087970" y="1328737"/>
            <a:ext cx="865718" cy="1947865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5676915" y="4109786"/>
            <a:ext cx="2600116" cy="1621527"/>
          </a:xfrm>
          <a:prstGeom prst="rect">
            <a:avLst/>
          </a:prstGeom>
        </p:spPr>
      </p:pic>
      <p:pic>
        <p:nvPicPr>
          <p:cNvPr id="18" name="Obrázek 17"/>
          <p:cNvPicPr>
            <a:picLocks noChangeAspect="1"/>
          </p:cNvPicPr>
          <p:nvPr/>
        </p:nvPicPr>
        <p:blipFill>
          <a:blip r:embed="rId9"/>
          <a:stretch>
            <a:fillRect/>
          </a:stretch>
        </p:blipFill>
        <p:spPr>
          <a:xfrm>
            <a:off x="4988752" y="1524526"/>
            <a:ext cx="1757362" cy="175736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73309661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00B0F0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722120" y="1572171"/>
            <a:ext cx="4236720" cy="3929558"/>
          </a:xfrm>
          <a:prstGeom prst="rect">
            <a:avLst/>
          </a:prstGeom>
          <a:ln w="38100">
            <a:solidFill>
              <a:schemeClr val="bg1"/>
            </a:solidFill>
          </a:ln>
        </p:spPr>
      </p:pic>
      <p:sp>
        <p:nvSpPr>
          <p:cNvPr id="5" name="Zástupný symbol pro obsah 2"/>
          <p:cNvSpPr>
            <a:spLocks noGrp="1"/>
          </p:cNvSpPr>
          <p:nvPr>
            <p:ph idx="1"/>
          </p:nvPr>
        </p:nvSpPr>
        <p:spPr>
          <a:xfrm>
            <a:off x="6096000" y="1572171"/>
            <a:ext cx="5044440" cy="3586163"/>
          </a:xfrm>
        </p:spPr>
        <p:txBody>
          <a:bodyPr>
            <a:normAutofit/>
          </a:bodyPr>
          <a:lstStyle/>
          <a:p>
            <a:pPr marL="0" indent="0" algn="just">
              <a:buNone/>
            </a:pPr>
            <a:r>
              <a:rPr lang="cs-CZ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„WHEN YOU DO NOT PRODUCE PLASTIC WASTE, YOU SAVE MONEY AND ENVIRONMENT.“</a:t>
            </a:r>
          </a:p>
        </p:txBody>
      </p:sp>
    </p:spTree>
    <p:extLst>
      <p:ext uri="{BB962C8B-B14F-4D97-AF65-F5344CB8AC3E}">
        <p14:creationId xmlns:p14="http://schemas.microsoft.com/office/powerpoint/2010/main" val="61020966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Obrázek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86204" y="2748429"/>
            <a:ext cx="2310734" cy="1458549"/>
          </a:xfrm>
          <a:prstGeom prst="rect">
            <a:avLst/>
          </a:prstGeom>
        </p:spPr>
      </p:pic>
      <p:pic>
        <p:nvPicPr>
          <p:cNvPr id="6" name="Obrázek 5"/>
          <p:cNvPicPr>
            <a:picLocks noChangeAspect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73517" y="3135715"/>
            <a:ext cx="3304674" cy="877804"/>
          </a:xfrm>
          <a:prstGeom prst="rect">
            <a:avLst/>
          </a:prstGeom>
        </p:spPr>
      </p:pic>
      <p:sp>
        <p:nvSpPr>
          <p:cNvPr id="7" name="Obdélník 6"/>
          <p:cNvSpPr/>
          <p:nvPr/>
        </p:nvSpPr>
        <p:spPr>
          <a:xfrm>
            <a:off x="6256423" y="2860743"/>
            <a:ext cx="4138863" cy="1427748"/>
          </a:xfrm>
          <a:prstGeom prst="rect">
            <a:avLst/>
          </a:prstGeom>
          <a:solidFill>
            <a:srgbClr val="FFFFFF">
              <a:alpha val="20000"/>
            </a:srgb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8" name="Zástupný symbol pro obsah 2"/>
          <p:cNvSpPr txBox="1">
            <a:spLocks/>
          </p:cNvSpPr>
          <p:nvPr/>
        </p:nvSpPr>
        <p:spPr>
          <a:xfrm>
            <a:off x="3965722" y="4287188"/>
            <a:ext cx="4414712" cy="1406842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buFont typeface="Arial" panose="020B0604020202020204" pitchFamily="34" charset="0"/>
              <a:buNone/>
            </a:pPr>
            <a:endParaRPr lang="cs-CZ" b="1" dirty="0" smtClean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  <a:p>
            <a:pPr marL="0" indent="0" algn="ctr">
              <a:buFont typeface="Arial" panose="020B0604020202020204" pitchFamily="34" charset="0"/>
              <a:buNone/>
            </a:pPr>
            <a:r>
              <a:rPr lang="cs-CZ" sz="18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THANK YOU FOR YOUR ATTENTION</a:t>
            </a:r>
            <a:endParaRPr lang="cs-CZ" sz="1800" b="1" dirty="0" smtClean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2185478252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Obdélník 3"/>
          <p:cNvSpPr/>
          <p:nvPr/>
        </p:nvSpPr>
        <p:spPr>
          <a:xfrm rot="1871790">
            <a:off x="-4894077" y="-4054930"/>
            <a:ext cx="9740026" cy="12206917"/>
          </a:xfrm>
          <a:prstGeom prst="rect">
            <a:avLst/>
          </a:prstGeom>
          <a:solidFill>
            <a:srgbClr val="1D1D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9" name="TextovéPole 8"/>
          <p:cNvSpPr txBox="1"/>
          <p:nvPr/>
        </p:nvSpPr>
        <p:spPr>
          <a:xfrm>
            <a:off x="523613" y="3167389"/>
            <a:ext cx="1768113" cy="523220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cs-CZ" sz="28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CONTACT</a:t>
            </a:r>
            <a:endParaRPr lang="cs-CZ" sz="2800" dirty="0">
              <a:solidFill>
                <a:schemeClr val="bg1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7" name="Obdélník 6"/>
          <p:cNvSpPr/>
          <p:nvPr/>
        </p:nvSpPr>
        <p:spPr>
          <a:xfrm>
            <a:off x="1097546" y="2414070"/>
            <a:ext cx="10764253" cy="3000821"/>
          </a:xfrm>
          <a:prstGeom prst="rect">
            <a:avLst/>
          </a:prstGeom>
        </p:spPr>
        <p:txBody>
          <a:bodyPr wrap="square">
            <a:spAutoFit/>
          </a:bodyPr>
          <a:lstStyle/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ING. TOMAS KOLECAR</a:t>
            </a:r>
          </a:p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INFO@PLASTMAKERS.COM</a:t>
            </a:r>
          </a:p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WWW.PLASTMAKERS.COM</a:t>
            </a:r>
          </a:p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+420 739 122 662</a:t>
            </a:r>
          </a:p>
          <a:p>
            <a:pPr algn="r">
              <a:lnSpc>
                <a:spcPct val="150000"/>
              </a:lnSpc>
            </a:pPr>
            <a:r>
              <a:rPr lang="cs-CZ" dirty="0" smtClean="0">
                <a:latin typeface="HelveticaNeueLT Com 35 Th" panose="020B0403020202020204" pitchFamily="34" charset="-18"/>
              </a:rPr>
              <a:t>CZECH REPUBLIC - EUROPE</a:t>
            </a:r>
          </a:p>
          <a:p>
            <a:pPr algn="r">
              <a:lnSpc>
                <a:spcPct val="150000"/>
              </a:lnSpc>
            </a:pPr>
            <a:endParaRPr lang="cs-CZ" dirty="0" smtClean="0">
              <a:latin typeface="HelveticaNeueLT Com 35 Th" panose="020B0403020202020204" pitchFamily="34" charset="-18"/>
            </a:endParaRPr>
          </a:p>
          <a:p>
            <a:pPr algn="r">
              <a:lnSpc>
                <a:spcPct val="150000"/>
              </a:lnSpc>
            </a:pPr>
            <a:endParaRPr lang="cs-CZ" dirty="0">
              <a:latin typeface="HelveticaNeueLT Com 35 Th" panose="020B0403020202020204" pitchFamily="34" charset="-18"/>
            </a:endParaRPr>
          </a:p>
        </p:txBody>
      </p:sp>
      <p:pic>
        <p:nvPicPr>
          <p:cNvPr id="12" name="Obrázek 11">
            <a:hlinkClick r:id="rId3"/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1310969" y="4768132"/>
            <a:ext cx="473673" cy="473673"/>
          </a:xfrm>
          <a:prstGeom prst="rect">
            <a:avLst/>
          </a:prstGeom>
        </p:spPr>
      </p:pic>
      <p:pic>
        <p:nvPicPr>
          <p:cNvPr id="16" name="Obrázek 15">
            <a:hlinkClick r:id="rId5"/>
          </p:cNvPr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692649" y="4871234"/>
            <a:ext cx="1273038" cy="28349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599434674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Obrázek 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51556" y="3169075"/>
            <a:ext cx="880211" cy="880211"/>
          </a:xfrm>
          <a:prstGeom prst="rect">
            <a:avLst/>
          </a:prstGeom>
        </p:spPr>
      </p:pic>
      <p:pic>
        <p:nvPicPr>
          <p:cNvPr id="8" name="Obrázek 7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3226788" y="3103395"/>
            <a:ext cx="1365038" cy="856703"/>
          </a:xfrm>
          <a:prstGeom prst="rect">
            <a:avLst/>
          </a:prstGeom>
        </p:spPr>
      </p:pic>
      <p:sp>
        <p:nvSpPr>
          <p:cNvPr id="9" name="Šipka doprava 8"/>
          <p:cNvSpPr/>
          <p:nvPr/>
        </p:nvSpPr>
        <p:spPr>
          <a:xfrm>
            <a:off x="0" y="5079923"/>
            <a:ext cx="11734800" cy="441323"/>
          </a:xfrm>
          <a:prstGeom prst="rightArrow">
            <a:avLst/>
          </a:prstGeom>
          <a:solidFill>
            <a:srgbClr val="1D1D1B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/>
          </a:p>
        </p:txBody>
      </p:sp>
      <p:sp>
        <p:nvSpPr>
          <p:cNvPr id="11" name="Zástupný symbol pro obsah 2"/>
          <p:cNvSpPr>
            <a:spLocks noGrp="1"/>
          </p:cNvSpPr>
          <p:nvPr>
            <p:ph idx="1"/>
          </p:nvPr>
        </p:nvSpPr>
        <p:spPr>
          <a:xfrm>
            <a:off x="581967" y="4117450"/>
            <a:ext cx="1633941" cy="135215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cs-CZ" sz="1200" b="1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STONE AGE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cs-CZ" sz="12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3 mil. - 4 000 BC</a:t>
            </a:r>
          </a:p>
          <a:p>
            <a:pPr marL="0" indent="0" algn="ctr">
              <a:lnSpc>
                <a:spcPct val="120000"/>
              </a:lnSpc>
              <a:buNone/>
            </a:pPr>
            <a:endParaRPr lang="cs-CZ" sz="1200" dirty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12" name="Zástupný symbol pro obsah 2"/>
          <p:cNvSpPr txBox="1">
            <a:spLocks/>
          </p:cNvSpPr>
          <p:nvPr/>
        </p:nvSpPr>
        <p:spPr>
          <a:xfrm>
            <a:off x="2878971" y="4086244"/>
            <a:ext cx="2050238" cy="13521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cs-CZ" sz="1200" b="1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BRONZE AGE</a:t>
            </a: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cs-CZ" sz="12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4 000 – 3 200 BC</a:t>
            </a: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cs-CZ" sz="12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3500 – man made </a:t>
            </a:r>
            <a:r>
              <a:rPr lang="cs-CZ" sz="1200" dirty="0" err="1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glass</a:t>
            </a:r>
            <a:endParaRPr lang="cs-CZ" sz="1200" dirty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sp>
        <p:nvSpPr>
          <p:cNvPr id="13" name="Zástupný symbol pro obsah 2"/>
          <p:cNvSpPr txBox="1">
            <a:spLocks/>
          </p:cNvSpPr>
          <p:nvPr/>
        </p:nvSpPr>
        <p:spPr>
          <a:xfrm>
            <a:off x="6255334" y="4117450"/>
            <a:ext cx="1596571" cy="13521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cs-CZ" sz="1200" b="1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IRON AGE</a:t>
            </a: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cs-CZ" sz="12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3 200 BC – 1 200 BC</a:t>
            </a: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cs-CZ" sz="12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3000s – </a:t>
            </a:r>
            <a:r>
              <a:rPr lang="cs-CZ" sz="1200" dirty="0" err="1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first</a:t>
            </a:r>
            <a:r>
              <a:rPr lang="cs-CZ" sz="12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 </a:t>
            </a:r>
            <a:r>
              <a:rPr lang="cs-CZ" sz="1200" dirty="0" err="1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paper</a:t>
            </a:r>
            <a:endParaRPr lang="cs-CZ" sz="1200" dirty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14" name="Obrázek 13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6255334" y="2985919"/>
            <a:ext cx="1596571" cy="974179"/>
          </a:xfrm>
          <a:prstGeom prst="rect">
            <a:avLst/>
          </a:prstGeom>
          <a:effectLst>
            <a:softEdge rad="63500"/>
          </a:effectLst>
        </p:spPr>
      </p:pic>
      <p:sp>
        <p:nvSpPr>
          <p:cNvPr id="16" name="Zástupný symbol pro obsah 2"/>
          <p:cNvSpPr txBox="1">
            <a:spLocks/>
          </p:cNvSpPr>
          <p:nvPr/>
        </p:nvSpPr>
        <p:spPr>
          <a:xfrm>
            <a:off x="9033851" y="4169093"/>
            <a:ext cx="1596571" cy="13521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cs-CZ" sz="1200" b="1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STEEL AND ALUMINIUM</a:t>
            </a: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cs-CZ" sz="12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1800s – </a:t>
            </a:r>
            <a:r>
              <a:rPr lang="cs-CZ" sz="1200" dirty="0" err="1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present</a:t>
            </a:r>
            <a:endParaRPr lang="cs-CZ" sz="1200" dirty="0" smtClean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endParaRPr lang="cs-CZ" sz="1200" dirty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19" name="Obrázek 18"/>
          <p:cNvPicPr>
            <a:picLocks noChangeAspect="1"/>
          </p:cNvPicPr>
          <p:nvPr/>
        </p:nvPicPr>
        <p:blipFill rotWithShape="1">
          <a:blip r:embed="rId6"/>
          <a:srcRect b="6615"/>
          <a:stretch/>
        </p:blipFill>
        <p:spPr>
          <a:xfrm>
            <a:off x="9128684" y="2985919"/>
            <a:ext cx="1406907" cy="1072568"/>
          </a:xfrm>
          <a:prstGeom prst="rect">
            <a:avLst/>
          </a:prstGeom>
        </p:spPr>
      </p:pic>
      <p:sp>
        <p:nvSpPr>
          <p:cNvPr id="20" name="Zástupný symbol pro obsah 2"/>
          <p:cNvSpPr txBox="1">
            <a:spLocks/>
          </p:cNvSpPr>
          <p:nvPr/>
        </p:nvSpPr>
        <p:spPr>
          <a:xfrm>
            <a:off x="3539709" y="1576778"/>
            <a:ext cx="5112582" cy="135215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cs-CZ" sz="2400" b="1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WHAT ABOUT PLASTIC?</a:t>
            </a:r>
            <a:endParaRPr lang="cs-CZ" sz="2400" dirty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  <p:pic>
        <p:nvPicPr>
          <p:cNvPr id="21" name="Obrázek 20"/>
          <p:cNvPicPr>
            <a:picLocks noChangeAspect="1"/>
          </p:cNvPicPr>
          <p:nvPr/>
        </p:nvPicPr>
        <p:blipFill>
          <a:blip r:embed="rId7"/>
          <a:stretch>
            <a:fillRect/>
          </a:stretch>
        </p:blipFill>
        <p:spPr>
          <a:xfrm>
            <a:off x="5213179" y="490158"/>
            <a:ext cx="1765642" cy="1177669"/>
          </a:xfrm>
          <a:prstGeom prst="rect">
            <a:avLst/>
          </a:prstGeom>
        </p:spPr>
      </p:pic>
      <p:sp>
        <p:nvSpPr>
          <p:cNvPr id="24" name="Zástupný symbol pro obsah 2"/>
          <p:cNvSpPr txBox="1">
            <a:spLocks/>
          </p:cNvSpPr>
          <p:nvPr/>
        </p:nvSpPr>
        <p:spPr>
          <a:xfrm>
            <a:off x="9832136" y="4169093"/>
            <a:ext cx="1596571" cy="135215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>
            <a:lvl1pPr marL="228600" indent="-228600" algn="l" defTabSz="914400" rtl="0" eaLnBrk="1" latinLnBrk="0" hangingPunct="1">
              <a:lnSpc>
                <a:spcPct val="90000"/>
              </a:lnSpc>
              <a:spcBef>
                <a:spcPts val="1000"/>
              </a:spcBef>
              <a:buFont typeface="Arial" panose="020B0604020202020204" pitchFamily="34" charset="0"/>
              <a:buChar char="•"/>
              <a:defRPr sz="2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1pPr>
            <a:lvl2pPr marL="685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4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1143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20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600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20574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5146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9718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4290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886200" indent="-228600" algn="l" defTabSz="914400" rtl="0" eaLnBrk="1" latinLnBrk="0" hangingPunct="1">
              <a:lnSpc>
                <a:spcPct val="90000"/>
              </a:lnSpc>
              <a:spcBef>
                <a:spcPts val="500"/>
              </a:spcBef>
              <a:buFont typeface="Arial" panose="020B0604020202020204" pitchFamily="34" charset="0"/>
              <a:buChar char="•"/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cs-CZ" sz="1200" b="1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PLASTIC AGE</a:t>
            </a:r>
          </a:p>
          <a:p>
            <a:pPr marL="0" indent="0" algn="ctr">
              <a:lnSpc>
                <a:spcPct val="120000"/>
              </a:lnSpc>
              <a:buFont typeface="Arial" panose="020B0604020202020204" pitchFamily="34" charset="0"/>
              <a:buNone/>
            </a:pPr>
            <a:r>
              <a:rPr lang="cs-CZ" sz="12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1900s - PRESENT</a:t>
            </a:r>
          </a:p>
        </p:txBody>
      </p:sp>
    </p:spTree>
    <p:extLst>
      <p:ext uri="{BB962C8B-B14F-4D97-AF65-F5344CB8AC3E}">
        <p14:creationId xmlns:p14="http://schemas.microsoft.com/office/powerpoint/2010/main" val="2719247615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35" presetClass="path" presetSubtype="0" accel="50000" decel="5000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-1.48148E-6 L -0.10325 -1.48148E-6 " pathEditMode="relative" rAng="0" ptsTypes="AA">
                                      <p:cBhvr>
                                        <p:cTn id="11" dur="2000" fill="hold"/>
                                        <p:tgtEl>
                                          <p:spTgt spid="1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69" y="0"/>
                                    </p:animMotion>
                                  </p:childTnLst>
                                </p:cTn>
                              </p:par>
                              <p:par>
                                <p:cTn id="12" presetID="35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-2.08333E-7 2.59259E-6 L -0.10325 2.59259E-6 " pathEditMode="relative" rAng="0" ptsTypes="AA">
                                      <p:cBhvr>
                                        <p:cTn id="13" dur="2000" fill="hold"/>
                                        <p:tgtEl>
                                          <p:spTgt spid="19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-5169" y="0"/>
                                    </p:animMotion>
                                  </p:childTnLst>
                                </p:cTn>
                              </p:par>
                              <p:par>
                                <p:cTn id="14" presetID="42" presetClass="path" presetSubtype="0" accel="50000" decel="50000" fill="hold" nodeType="with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0 2.59259E-6 L 0.37188 0.35833 " pathEditMode="relative" rAng="0" ptsTypes="AA">
                                      <p:cBhvr>
                                        <p:cTn id="15" dur="2000" fill="hold"/>
                                        <p:tgtEl>
                                          <p:spTgt spid="21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8594" y="17917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6" fill="hold">
                            <p:stCondLst>
                              <p:cond delay="2000"/>
                            </p:stCondLst>
                            <p:childTnLst>
                              <p:par>
                                <p:cTn id="17" presetID="10" presetClass="entr" presetSubtype="0" fill="hold" grpId="0" nodeType="after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6" grpId="0"/>
      <p:bldP spid="20" grpId="0"/>
      <p:bldP spid="24" grpId="0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286000"/>
            <a:ext cx="12192000" cy="9144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147484" y="-147484"/>
            <a:ext cx="12418142" cy="7202224"/>
          </a:xfrm>
          <a:prstGeom prst="rect">
            <a:avLst/>
          </a:prstGeom>
          <a:solidFill>
            <a:srgbClr val="000000">
              <a:alpha val="5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2985" y="2802736"/>
            <a:ext cx="1675698" cy="1670113"/>
          </a:xfrm>
          <a:prstGeom prst="rect">
            <a:avLst/>
          </a:prstGeom>
        </p:spPr>
      </p:pic>
      <p:sp>
        <p:nvSpPr>
          <p:cNvPr id="14" name="TextovéPole 13"/>
          <p:cNvSpPr txBox="1"/>
          <p:nvPr/>
        </p:nvSpPr>
        <p:spPr>
          <a:xfrm>
            <a:off x="656672" y="958294"/>
            <a:ext cx="104990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WHO WAS THE BIGGEST PLASTIC POLLUTER IN THE WORLD IN 2021?</a:t>
            </a:r>
          </a:p>
          <a:p>
            <a:endParaRPr lang="cs-CZ" dirty="0"/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0020" y="2374836"/>
            <a:ext cx="4131960" cy="2324227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66072" y="2542146"/>
            <a:ext cx="1989608" cy="1989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4090691938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  <p:bldP spid="14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0" y="-2286000"/>
            <a:ext cx="12192000" cy="9144000"/>
          </a:xfrm>
          <a:prstGeom prst="rect">
            <a:avLst/>
          </a:prstGeom>
        </p:spPr>
      </p:pic>
      <p:sp>
        <p:nvSpPr>
          <p:cNvPr id="5" name="Obdélník 4"/>
          <p:cNvSpPr/>
          <p:nvPr/>
        </p:nvSpPr>
        <p:spPr>
          <a:xfrm>
            <a:off x="-147484" y="-147484"/>
            <a:ext cx="12418142" cy="7202224"/>
          </a:xfrm>
          <a:prstGeom prst="rect">
            <a:avLst/>
          </a:prstGeom>
          <a:solidFill>
            <a:srgbClr val="000000">
              <a:alpha val="52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pic>
        <p:nvPicPr>
          <p:cNvPr id="6" name="Obrázek 5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52985" y="2802736"/>
            <a:ext cx="1675698" cy="1670113"/>
          </a:xfrm>
          <a:prstGeom prst="rect">
            <a:avLst/>
          </a:prstGeom>
        </p:spPr>
      </p:pic>
      <p:sp>
        <p:nvSpPr>
          <p:cNvPr id="14" name="TextovéPole 13"/>
          <p:cNvSpPr txBox="1"/>
          <p:nvPr/>
        </p:nvSpPr>
        <p:spPr>
          <a:xfrm>
            <a:off x="656672" y="958294"/>
            <a:ext cx="10499008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cs-CZ" sz="2400" b="1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WHO WAS THE BIGGEST PLASTIC POLLUTER IN THE WORLD IN 2021?</a:t>
            </a:r>
          </a:p>
          <a:p>
            <a:endParaRPr lang="cs-CZ" dirty="0"/>
          </a:p>
        </p:txBody>
      </p:sp>
      <p:pic>
        <p:nvPicPr>
          <p:cNvPr id="15" name="Obrázek 14"/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4030020" y="2374836"/>
            <a:ext cx="4131960" cy="2324227"/>
          </a:xfrm>
          <a:prstGeom prst="rect">
            <a:avLst/>
          </a:prstGeom>
        </p:spPr>
      </p:pic>
      <p:pic>
        <p:nvPicPr>
          <p:cNvPr id="17" name="Obrázek 16"/>
          <p:cNvPicPr>
            <a:picLocks noChangeAspect="1"/>
          </p:cNvPicPr>
          <p:nvPr/>
        </p:nvPicPr>
        <p:blipFill>
          <a:blip r:embed="rId6"/>
          <a:stretch>
            <a:fillRect/>
          </a:stretch>
        </p:blipFill>
        <p:spPr>
          <a:xfrm>
            <a:off x="9166072" y="2542146"/>
            <a:ext cx="1989608" cy="198960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95489507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p14:dur="0"/>
    </mc:Choice>
    <mc:Fallback xmlns="">
      <p:transition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6" dur="25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7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8" dur="250"/>
                                        <p:tgtEl>
                                          <p:spTgt spid="17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0" fill="hold">
                      <p:stCondLst>
                        <p:cond delay="indefinite"/>
                      </p:stCondLst>
                      <p:childTnLst>
                        <p:par>
                          <p:cTn id="11" fill="hold">
                            <p:stCondLst>
                              <p:cond delay="0"/>
                            </p:stCondLst>
                            <p:childTnLst>
                              <p:par>
                                <p:cTn id="12" presetID="42" presetClass="exit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animEffect transition="out" filter="fade">
                                      <p:cBhvr>
                                        <p:cTn id="13" dur="25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  <p:anim calcmode="lin" valueType="num">
                                      <p:cBhvr>
                                        <p:cTn id="14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ppt_x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x"/>
                                          </p:val>
                                        </p:tav>
                                        <p:tav tm="100000">
                                          <p:val>
                                            <p:strVal val="ppt_x"/>
                                          </p:val>
                                        </p:tav>
                                      </p:tavLst>
                                    </p:anim>
                                    <p:anim calcmode="lin" valueType="num">
                                      <p:cBhvr>
                                        <p:cTn id="15" dur="250"/>
                                        <p:tgtEl>
                                          <p:spTgt spid="15"/>
                                        </p:tgtEl>
                                        <p:attrNameLst>
                                          <p:attrName>ppt_y</p:attrName>
                                        </p:attrNameLst>
                                      </p:cBhvr>
                                      <p:tavLst>
                                        <p:tav tm="0">
                                          <p:val>
                                            <p:strVal val="ppt_y"/>
                                          </p:val>
                                        </p:tav>
                                        <p:tav tm="100000">
                                          <p:val>
                                            <p:strVal val="ppt_y+.1"/>
                                          </p:val>
                                        </p:tav>
                                      </p:tavLst>
                                    </p:anim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249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hidden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  <p:par>
                          <p:cTn id="17" fill="hold">
                            <p:stCondLst>
                              <p:cond delay="250"/>
                            </p:stCondLst>
                            <p:childTnLst>
                              <p:par>
                                <p:cTn id="18" presetID="63" presetClass="path" presetSubtype="0" accel="50000" decel="50000" fill="hold" nodeType="afterEffect">
                                  <p:stCondLst>
                                    <p:cond delay="0"/>
                                  </p:stCondLst>
                                  <p:childTnLst>
                                    <p:animMotion origin="layout" path="M 1.875E-6 4.44444E-6 L 0.34206 4.44444E-6 " pathEditMode="relative" rAng="0" ptsTypes="AA">
                                      <p:cBhvr>
                                        <p:cTn id="19" dur="1500" fill="hold"/>
                                        <p:tgtEl>
                                          <p:spTgt spid="6"/>
                                        </p:tgtEl>
                                        <p:attrNameLst>
                                          <p:attrName>ppt_x</p:attrName>
                                          <p:attrName>ppt_y</p:attrName>
                                        </p:attrNameLst>
                                      </p:cBhvr>
                                      <p:rCtr x="17096" y="0"/>
                                    </p:animMotion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 rotWithShape="1">
          <a:blip r:embed="rId3"/>
          <a:srcRect b="11000"/>
          <a:stretch/>
        </p:blipFill>
        <p:spPr>
          <a:xfrm>
            <a:off x="3695699" y="1238251"/>
            <a:ext cx="2400300" cy="1695450"/>
          </a:xfrm>
          <a:prstGeom prst="rect">
            <a:avLst/>
          </a:prstGeom>
        </p:spPr>
      </p:pic>
      <p:pic>
        <p:nvPicPr>
          <p:cNvPr id="1026" name="Picture 2" descr="Více než 10 vektorových grafik George Washington a Amerika zdarma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727646" y="1401855"/>
            <a:ext cx="2736708" cy="35793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17" name="Zástupný symbol pro obsah 2"/>
          <p:cNvSpPr>
            <a:spLocks noGrp="1"/>
          </p:cNvSpPr>
          <p:nvPr>
            <p:ph idx="1"/>
          </p:nvPr>
        </p:nvSpPr>
        <p:spPr>
          <a:xfrm>
            <a:off x="4895849" y="5023502"/>
            <a:ext cx="2139951" cy="1352153"/>
          </a:xfrm>
        </p:spPr>
        <p:txBody>
          <a:bodyPr>
            <a:normAutofit/>
          </a:bodyPr>
          <a:lstStyle/>
          <a:p>
            <a:pPr marL="0" indent="0" algn="ctr">
              <a:lnSpc>
                <a:spcPct val="120000"/>
              </a:lnSpc>
              <a:buNone/>
            </a:pPr>
            <a:r>
              <a:rPr lang="cs-CZ" sz="1200" b="1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GEORGE WASHINGTON</a:t>
            </a:r>
          </a:p>
          <a:p>
            <a:pPr marL="0" indent="0" algn="ctr">
              <a:lnSpc>
                <a:spcPct val="120000"/>
              </a:lnSpc>
              <a:buNone/>
            </a:pPr>
            <a:r>
              <a:rPr lang="cs-CZ" sz="1200" dirty="0" smtClean="0">
                <a:solidFill>
                  <a:srgbClr val="1D1D1B"/>
                </a:solidFill>
                <a:latin typeface="HelveticaNeueLT Com 35 Th" panose="020B0403020202020204" pitchFamily="34" charset="-18"/>
              </a:rPr>
              <a:t>1732 – 1799</a:t>
            </a:r>
          </a:p>
          <a:p>
            <a:pPr marL="0" indent="0" algn="ctr">
              <a:lnSpc>
                <a:spcPct val="120000"/>
              </a:lnSpc>
              <a:buNone/>
            </a:pPr>
            <a:endParaRPr lang="cs-CZ" sz="1200" dirty="0">
              <a:solidFill>
                <a:srgbClr val="1D1D1B"/>
              </a:solidFill>
              <a:latin typeface="HelveticaNeueLT Com 35 Th" panose="020B0403020202020204" pitchFamily="34" charset="-18"/>
            </a:endParaRPr>
          </a:p>
        </p:txBody>
      </p:sp>
    </p:spTree>
    <p:extLst>
      <p:ext uri="{BB962C8B-B14F-4D97-AF65-F5344CB8AC3E}">
        <p14:creationId xmlns:p14="http://schemas.microsoft.com/office/powerpoint/2010/main" val="1156682621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050" name="Picture 2" descr="Foster + Partners presents vision for hyperloop cargo network"/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" y="0"/>
            <a:ext cx="12192000" cy="685928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6" name="Obdélník 5"/>
          <p:cNvSpPr/>
          <p:nvPr/>
        </p:nvSpPr>
        <p:spPr>
          <a:xfrm>
            <a:off x="-147484" y="-147484"/>
            <a:ext cx="12418142" cy="7202224"/>
          </a:xfrm>
          <a:prstGeom prst="rect">
            <a:avLst/>
          </a:prstGeom>
          <a:solidFill>
            <a:srgbClr val="000000">
              <a:alpha val="74000"/>
            </a:srgbClr>
          </a:solidFill>
          <a:ln>
            <a:solidFill>
              <a:schemeClr val="bg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cs-CZ" dirty="0"/>
          </a:p>
        </p:txBody>
      </p:sp>
      <p:sp>
        <p:nvSpPr>
          <p:cNvPr id="4" name="TextovéPole 3"/>
          <p:cNvSpPr txBox="1"/>
          <p:nvPr/>
        </p:nvSpPr>
        <p:spPr>
          <a:xfrm>
            <a:off x="2588035" y="3019465"/>
            <a:ext cx="7015931" cy="110799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THE ACTIONS WE DO TODAY WILL AFFECT SEVERAL GENERATIONS AFTER US</a:t>
            </a:r>
            <a:r>
              <a:rPr lang="cs-CZ" sz="2400" dirty="0" smtClean="0">
                <a:solidFill>
                  <a:schemeClr val="bg1"/>
                </a:solidFill>
                <a:latin typeface="HelveticaNeueLT Com 35 Th" panose="020B0403020202020204" pitchFamily="34" charset="-18"/>
              </a:rPr>
              <a:t>.</a:t>
            </a:r>
          </a:p>
          <a:p>
            <a:endParaRPr lang="cs-CZ" dirty="0"/>
          </a:p>
        </p:txBody>
      </p:sp>
    </p:spTree>
    <p:extLst>
      <p:ext uri="{BB962C8B-B14F-4D97-AF65-F5344CB8AC3E}">
        <p14:creationId xmlns:p14="http://schemas.microsoft.com/office/powerpoint/2010/main" val="208281374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6" grpId="0" animBg="1"/>
      <p:bldP spid="4" grpId="0"/>
    </p:bld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Obrázek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-1278194" y="0"/>
            <a:ext cx="9144000" cy="6858000"/>
          </a:xfrm>
          <a:prstGeom prst="rect">
            <a:avLst/>
          </a:prstGeom>
        </p:spPr>
      </p:pic>
      <p:pic>
        <p:nvPicPr>
          <p:cNvPr id="5" name="Obrázek 4"/>
          <p:cNvPicPr>
            <a:picLocks noChangeAspect="1"/>
          </p:cNvPicPr>
          <p:nvPr/>
        </p:nvPicPr>
        <p:blipFill rotWithShape="1">
          <a:blip r:embed="rId4"/>
          <a:srcRect r="15820"/>
          <a:stretch/>
        </p:blipFill>
        <p:spPr>
          <a:xfrm flipH="1">
            <a:off x="5152104" y="-2359742"/>
            <a:ext cx="11792899" cy="9217742"/>
          </a:xfrm>
          <a:prstGeom prst="trapezoid">
            <a:avLst/>
          </a:prstGeom>
          <a:effectLst>
            <a:innerShdw blurRad="114300">
              <a:prstClr val="black"/>
            </a:innerShdw>
          </a:effectLst>
        </p:spPr>
      </p:pic>
    </p:spTree>
    <p:extLst>
      <p:ext uri="{BB962C8B-B14F-4D97-AF65-F5344CB8AC3E}">
        <p14:creationId xmlns:p14="http://schemas.microsoft.com/office/powerpoint/2010/main" val="2641539739"/>
      </p:ext>
    </p:extLst>
  </p:cSld>
  <p:clrMapOvr>
    <a:masterClrMapping/>
  </p:clrMapOvr>
  <p:transition spd="slow">
    <p:push dir="u"/>
  </p:transition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Motiv Office">
  <a:themeElements>
    <a:clrScheme name="Kancelář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Kancelář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Kancelář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3345</TotalTime>
  <Words>807</Words>
  <Application>Microsoft Office PowerPoint</Application>
  <PresentationFormat>Širokoúhlá obrazovka</PresentationFormat>
  <Paragraphs>170</Paragraphs>
  <Slides>37</Slides>
  <Notes>27</Notes>
  <HiddenSlides>0</HiddenSlides>
  <MMClips>1</MMClips>
  <ScaleCrop>false</ScaleCrop>
  <HeadingPairs>
    <vt:vector size="6" baseType="variant">
      <vt:variant>
        <vt:lpstr>Použitá písma</vt:lpstr>
      </vt:variant>
      <vt:variant>
        <vt:i4>4</vt:i4>
      </vt:variant>
      <vt:variant>
        <vt:lpstr>Motiv</vt:lpstr>
      </vt:variant>
      <vt:variant>
        <vt:i4>1</vt:i4>
      </vt:variant>
      <vt:variant>
        <vt:lpstr>Nadpisy snímků</vt:lpstr>
      </vt:variant>
      <vt:variant>
        <vt:i4>37</vt:i4>
      </vt:variant>
    </vt:vector>
  </HeadingPairs>
  <TitlesOfParts>
    <vt:vector size="42" baseType="lpstr">
      <vt:lpstr>Arial</vt:lpstr>
      <vt:lpstr>Calibri</vt:lpstr>
      <vt:lpstr>Calibri Light</vt:lpstr>
      <vt:lpstr>HelveticaNeueLT Com 35 Th</vt:lpstr>
      <vt:lpstr>Motiv Office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  <vt:lpstr>Prezentace aplikace PowerPoint</vt:lpstr>
    </vt:vector>
  </TitlesOfParts>
  <LinksUpToDate>false</LinksUpToDate>
  <SharedDoc>false</SharedDoc>
  <HyperlinksChanged>false</HyperlinksChanged>
  <AppVersion>15.0000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Prezentace aplikace PowerPoint</dc:title>
  <dc:creator>Kolečář Tomáš (152739)</dc:creator>
  <cp:lastModifiedBy>Kolečář Tomáš (152739)</cp:lastModifiedBy>
  <cp:revision>55</cp:revision>
  <dcterms:created xsi:type="dcterms:W3CDTF">2020-11-12T07:59:26Z</dcterms:created>
  <dcterms:modified xsi:type="dcterms:W3CDTF">2022-02-03T08:39:10Z</dcterms:modified>
</cp:coreProperties>
</file>