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447" r:id="rId2"/>
    <p:sldId id="302" r:id="rId3"/>
    <p:sldId id="303" r:id="rId4"/>
    <p:sldId id="439" r:id="rId5"/>
    <p:sldId id="450" r:id="rId6"/>
    <p:sldId id="448" r:id="rId7"/>
    <p:sldId id="449" r:id="rId8"/>
    <p:sldId id="435" r:id="rId9"/>
    <p:sldId id="451" r:id="rId10"/>
    <p:sldId id="453" r:id="rId11"/>
    <p:sldId id="454" r:id="rId12"/>
    <p:sldId id="455" r:id="rId13"/>
    <p:sldId id="456" r:id="rId14"/>
    <p:sldId id="457" r:id="rId15"/>
    <p:sldId id="436" r:id="rId16"/>
    <p:sldId id="428" r:id="rId17"/>
    <p:sldId id="458" r:id="rId18"/>
    <p:sldId id="459" r:id="rId19"/>
    <p:sldId id="460" r:id="rId20"/>
    <p:sldId id="335" r:id="rId21"/>
    <p:sldId id="320" r:id="rId2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1D1B"/>
    <a:srgbClr val="FFFFFF"/>
    <a:srgbClr val="000000"/>
    <a:srgbClr val="F9F9F9"/>
    <a:srgbClr val="FBFBFB"/>
    <a:srgbClr val="FAF4F6"/>
    <a:srgbClr val="6BCA86"/>
    <a:srgbClr val="F4F8FB"/>
    <a:srgbClr val="FFE12D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29" autoAdjust="0"/>
    <p:restoredTop sz="82187" autoAdjust="0"/>
  </p:normalViewPr>
  <p:slideViewPr>
    <p:cSldViewPr snapToGrid="0" showGuides="1">
      <p:cViewPr varScale="1">
        <p:scale>
          <a:sx n="60" d="100"/>
          <a:sy n="60" d="100"/>
        </p:scale>
        <p:origin x="1710" y="66"/>
      </p:cViewPr>
      <p:guideLst>
        <p:guide orient="horz" pos="2205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87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712E80-2961-4904-9F7A-8EFA2BDDD0F7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CA681C-14E5-4401-AE48-FC1D7845CE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16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65467A-3161-4F92-AB0F-653335DC4D21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D3BF5-1E13-4EB0-ABE4-E9325004BF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301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cs-cz/@tbphotography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cs-cz/@rostislav-uzunov-3145660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8B67A-BB60-4C1B-BBBB-0D2D45F4F33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697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Picture source: </a:t>
            </a:r>
            <a:r>
              <a:rPr lang="cs-CZ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Prusa</a:t>
            </a:r>
            <a:r>
              <a:rPr lang="cs-CZ" sz="1200" b="1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 </a:t>
            </a:r>
            <a:r>
              <a:rPr lang="cs-CZ" sz="1200" b="1" i="0" u="none" strike="noStrike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Research</a:t>
            </a:r>
            <a:endParaRPr lang="cs-CZ" sz="1200" b="1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  <a:hlinkClick r:id="rId3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03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More </a:t>
            </a:r>
            <a:r>
              <a:rPr lang="cs-CZ" dirty="0" err="1" smtClean="0"/>
              <a:t>information</a:t>
            </a:r>
            <a:r>
              <a:rPr lang="cs-CZ" dirty="0" smtClean="0"/>
              <a:t> on Prusament.com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695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Picture: </a:t>
            </a:r>
            <a:r>
              <a:rPr lang="cs-CZ" dirty="0" err="1" smtClean="0"/>
              <a:t>Airin</a:t>
            </a:r>
            <a:r>
              <a:rPr lang="cs-CZ" dirty="0" smtClean="0"/>
              <a:t> Party –</a:t>
            </a:r>
            <a:r>
              <a:rPr lang="cs-CZ" baseline="0" dirty="0" smtClean="0"/>
              <a:t> Pexels.com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8190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Source: https://www.youtube.com/watch?v=oyDKboHoAxc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4461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baseline="0" dirty="0" smtClean="0"/>
              <a:t> performance </a:t>
            </a:r>
            <a:r>
              <a:rPr lang="cs-CZ" baseline="0" dirty="0" err="1" smtClean="0"/>
              <a:t>of</a:t>
            </a:r>
            <a:r>
              <a:rPr lang="cs-CZ" baseline="0" dirty="0" smtClean="0"/>
              <a:t> </a:t>
            </a:r>
            <a:r>
              <a:rPr lang="cs-CZ" baseline="0" dirty="0" err="1" smtClean="0"/>
              <a:t>paper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cardboard</a:t>
            </a:r>
            <a:r>
              <a:rPr lang="cs-CZ" baseline="0" dirty="0" smtClean="0"/>
              <a:t>, PLA </a:t>
            </a:r>
            <a:r>
              <a:rPr lang="cs-CZ" baseline="0" dirty="0" err="1" smtClean="0"/>
              <a:t>string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from</a:t>
            </a:r>
            <a:r>
              <a:rPr lang="cs-CZ" baseline="0" dirty="0" smtClean="0"/>
              <a:t> 3d </a:t>
            </a:r>
            <a:r>
              <a:rPr lang="cs-CZ" baseline="0" dirty="0" err="1" smtClean="0"/>
              <a:t>printing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bioplastic</a:t>
            </a:r>
            <a:r>
              <a:rPr lang="cs-CZ" baseline="0" dirty="0" smtClean="0"/>
              <a:t> sample, HDPE </a:t>
            </a:r>
            <a:r>
              <a:rPr lang="cs-CZ" baseline="0" dirty="0" err="1" smtClean="0"/>
              <a:t>bottle</a:t>
            </a:r>
            <a:r>
              <a:rPr lang="cs-CZ" baseline="0" dirty="0" smtClean="0"/>
              <a:t> cap, lemon </a:t>
            </a:r>
            <a:r>
              <a:rPr lang="cs-CZ" baseline="0" dirty="0" err="1" smtClean="0"/>
              <a:t>peel</a:t>
            </a:r>
            <a:endParaRPr lang="cs-CZ" baseline="0" dirty="0" smtClean="0"/>
          </a:p>
          <a:p>
            <a:r>
              <a:rPr lang="cs-CZ" baseline="0" dirty="0" err="1" smtClean="0"/>
              <a:t>Or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other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samples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you</a:t>
            </a:r>
            <a:r>
              <a:rPr lang="cs-CZ" baseline="0" dirty="0" smtClean="0"/>
              <a:t> </a:t>
            </a:r>
            <a:r>
              <a:rPr lang="cs-CZ" baseline="0" dirty="0" err="1" smtClean="0"/>
              <a:t>choose</a:t>
            </a:r>
            <a:r>
              <a:rPr lang="cs-CZ" baseline="0" dirty="0" smtClean="0"/>
              <a:t> </a:t>
            </a:r>
            <a:r>
              <a:rPr lang="cs-CZ" baseline="0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0936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Source: https://www.youtube.com/watch?v=oyDKboHoAxc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622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baseline="0" dirty="0" smtClean="0"/>
              <a:t> performance </a:t>
            </a:r>
            <a:r>
              <a:rPr lang="cs-CZ" baseline="0" dirty="0" err="1" smtClean="0"/>
              <a:t>of</a:t>
            </a:r>
            <a:r>
              <a:rPr lang="cs-CZ" baseline="0" dirty="0" smtClean="0"/>
              <a:t> </a:t>
            </a:r>
            <a:r>
              <a:rPr lang="cs-CZ" baseline="0" dirty="0" err="1" smtClean="0"/>
              <a:t>paper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cardboard</a:t>
            </a:r>
            <a:r>
              <a:rPr lang="cs-CZ" baseline="0" dirty="0" smtClean="0"/>
              <a:t>, PLA </a:t>
            </a:r>
            <a:r>
              <a:rPr lang="cs-CZ" baseline="0" dirty="0" err="1" smtClean="0"/>
              <a:t>string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from</a:t>
            </a:r>
            <a:r>
              <a:rPr lang="cs-CZ" baseline="0" dirty="0" smtClean="0"/>
              <a:t> 3d </a:t>
            </a:r>
            <a:r>
              <a:rPr lang="cs-CZ" baseline="0" dirty="0" err="1" smtClean="0"/>
              <a:t>printing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bioplastic</a:t>
            </a:r>
            <a:r>
              <a:rPr lang="cs-CZ" baseline="0" dirty="0" smtClean="0"/>
              <a:t> sample, HDPE </a:t>
            </a:r>
            <a:r>
              <a:rPr lang="cs-CZ" baseline="0" dirty="0" err="1" smtClean="0"/>
              <a:t>bottle</a:t>
            </a:r>
            <a:r>
              <a:rPr lang="cs-CZ" baseline="0" dirty="0" smtClean="0"/>
              <a:t> cap, lemon </a:t>
            </a:r>
            <a:r>
              <a:rPr lang="cs-CZ" baseline="0" dirty="0" err="1" smtClean="0"/>
              <a:t>peel</a:t>
            </a:r>
            <a:endParaRPr lang="cs-CZ" baseline="0" dirty="0" smtClean="0"/>
          </a:p>
          <a:p>
            <a:r>
              <a:rPr lang="cs-CZ" baseline="0" dirty="0" err="1" smtClean="0"/>
              <a:t>Or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other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samples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you</a:t>
            </a:r>
            <a:r>
              <a:rPr lang="cs-CZ" baseline="0" dirty="0" smtClean="0"/>
              <a:t> </a:t>
            </a:r>
            <a:r>
              <a:rPr lang="cs-CZ" baseline="0" dirty="0" err="1" smtClean="0"/>
              <a:t>choose</a:t>
            </a:r>
            <a:r>
              <a:rPr lang="cs-CZ" baseline="0" dirty="0" smtClean="0"/>
              <a:t> </a:t>
            </a:r>
            <a:r>
              <a:rPr lang="cs-CZ" baseline="0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3257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Source: https://www.plasticsoupfoundation.org/en/2021/01/biomaas-wins-50000-euros-for-the-development-of-fully-compostable-products-made-out-of-organic-materials/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2577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Source: KUORI – </a:t>
            </a:r>
            <a:r>
              <a:rPr lang="cs-CZ" dirty="0" err="1" smtClean="0"/>
              <a:t>Swiss</a:t>
            </a:r>
            <a:r>
              <a:rPr lang="cs-CZ" dirty="0" smtClean="0"/>
              <a:t> designer</a:t>
            </a:r>
          </a:p>
          <a:p>
            <a:r>
              <a:rPr lang="cs-CZ" dirty="0" smtClean="0"/>
              <a:t>https://www.gp-award.com/en/produkte/kuori-banana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0199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Source: KUORI – </a:t>
            </a:r>
            <a:r>
              <a:rPr lang="cs-CZ" dirty="0" err="1" smtClean="0"/>
              <a:t>Swiss</a:t>
            </a:r>
            <a:r>
              <a:rPr lang="cs-CZ" dirty="0" smtClean="0"/>
              <a:t> designer</a:t>
            </a:r>
          </a:p>
          <a:p>
            <a:endParaRPr lang="cs-CZ" dirty="0" smtClean="0"/>
          </a:p>
          <a:p>
            <a:r>
              <a:rPr lang="cs-CZ" dirty="0" smtClean="0"/>
              <a:t>https://nowaste.whatdesigncando.com/projects/kuori-banana-peel-material/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7797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Photo</a:t>
            </a:r>
            <a:r>
              <a:rPr lang="cs-CZ" dirty="0" smtClean="0"/>
              <a:t>: https://www.whatdesigncando.com/stories/a-whole-world-beyond-plastic/</a:t>
            </a:r>
          </a:p>
          <a:p>
            <a:r>
              <a:rPr lang="cs-CZ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Precious</a:t>
            </a:r>
            <a:r>
              <a:rPr lang="cs-CZ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 </a:t>
            </a:r>
            <a:r>
              <a:rPr lang="cs-CZ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Plastic</a:t>
            </a:r>
            <a:endParaRPr lang="cs-CZ" sz="1200" b="1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  <a:hlinkClick r:id="rId3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023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latin typeface="HelveticaNeueLT Com 35 Th" panose="020B0403020202020204" pitchFamily="34" charset="-18"/>
              </a:rPr>
              <a:t>COME UP WITH YOUR OWN CONCEPT OF COMMUNITY RECYCLING + THE PRODUCT THEY WOULD LIKE TO PRODUCE</a:t>
            </a:r>
            <a:endParaRPr lang="cs-CZ" sz="1200" dirty="0" smtClean="0">
              <a:latin typeface="HelveticaNeueLT Com 35 Th" panose="020B0403020202020204" pitchFamily="34" charset="-18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2330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HelveticaNeueLT Com 35 Th" panose="020B0403020202020204" pitchFamily="34" charset="-18"/>
              </a:rPr>
              <a:t>SPACE FOR PRESENTATIONS, 2 MIN PER</a:t>
            </a:r>
            <a:r>
              <a:rPr lang="cs-CZ" sz="1200" baseline="0" dirty="0" smtClean="0">
                <a:latin typeface="HelveticaNeueLT Com 35 Th" panose="020B0403020202020204" pitchFamily="34" charset="-18"/>
              </a:rPr>
              <a:t> TEAM OR PER PERSON</a:t>
            </a:r>
            <a:endParaRPr lang="cs-CZ" sz="1200" dirty="0" smtClean="0">
              <a:latin typeface="HelveticaNeueLT Com 35 Th" panose="020B0403020202020204" pitchFamily="34" charset="-18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2750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MAKE A RECAP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D3BF5-1E13-4EB0-ABE4-E9325004BF10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057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8B67A-BB60-4C1B-BBBB-0D2D45F4F336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520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75025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190907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99907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8393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92436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920227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05019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36569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2901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286802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168082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CA72EF-142E-4C52-98C9-7DD908699CCA}" type="datetimeFigureOut">
              <a:rPr lang="cs-CZ" smtClean="0"/>
              <a:t>1. 2. 2022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6BB81-6F8F-4AE1-A069-9CE28D5E0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7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agram.com/plastmaker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hyperlink" Target="https://www.youtube.com/channel/UCleLIUaJMMMh3QzqmwOPM3Q" TargetMode="Externa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9381" y="-191006"/>
            <a:ext cx="11364686" cy="838145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28490" y="-848206"/>
            <a:ext cx="14648771" cy="7743179"/>
          </a:xfrm>
          <a:prstGeom prst="rect">
            <a:avLst/>
          </a:prstGeom>
          <a:solidFill>
            <a:srgbClr val="000000">
              <a:alpha val="2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 rot="1871790">
            <a:off x="-4894077" y="-4054930"/>
            <a:ext cx="9740026" cy="12206917"/>
          </a:xfrm>
          <a:prstGeom prst="rect">
            <a:avLst/>
          </a:prstGeom>
          <a:solidFill>
            <a:srgbClr val="1D1D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5325" y="3499762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  <a:latin typeface="HelveticaNeueLT Com 35 Th" panose="020B0403020202020204" pitchFamily="34" charset="-18"/>
              </a:rPr>
              <a:t>9</a:t>
            </a:r>
            <a:r>
              <a:rPr lang="cs-CZ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/10</a:t>
            </a:r>
            <a:endParaRPr lang="cs-CZ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5325" y="2546331"/>
            <a:ext cx="313900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BIODEGRADABLE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PLASTIC </a:t>
            </a:r>
          </a:p>
        </p:txBody>
      </p:sp>
    </p:spTree>
    <p:extLst>
      <p:ext uri="{BB962C8B-B14F-4D97-AF65-F5344CB8AC3E}">
        <p14:creationId xmlns:p14="http://schemas.microsoft.com/office/powerpoint/2010/main" val="34853914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D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838200" y="2782412"/>
            <a:ext cx="10515600" cy="16659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 smtClean="0">
              <a:latin typeface="HelveticaNeueLT Com 35 Th" panose="020B0403020202020204" pitchFamily="34" charset="-18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3D PRINTING SHORT RECAP</a:t>
            </a:r>
            <a:endParaRPr lang="cs-CZ" dirty="0" smtClean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15752621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80354"/>
            <a:ext cx="12192000" cy="812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702027" y="-794913"/>
            <a:ext cx="14633228" cy="8115300"/>
          </a:xfrm>
          <a:prstGeom prst="rect">
            <a:avLst/>
          </a:prstGeom>
          <a:solidFill>
            <a:srgbClr val="000000">
              <a:alpha val="83137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4038652" y="825903"/>
            <a:ext cx="4150885" cy="7921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SORT OPERATIONS IN THE RIGHT ORDER</a:t>
            </a:r>
            <a:endParaRPr lang="cs-CZ" b="1" dirty="0" smtClean="0">
              <a:latin typeface="HelveticaNeueLT Com 35 Th" panose="020B0403020202020204" pitchFamily="34" charset="-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755406" y="4316190"/>
            <a:ext cx="3821002" cy="1510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MAKE YOUR OWN 3D MODEL/ OR DIWNLOAD IT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765199" y="2228224"/>
            <a:ext cx="3801417" cy="7299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USE SLICER SOFTWARE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THAT GENERATES G-CODE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002276" y="3787941"/>
            <a:ext cx="3036376" cy="7299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3D PRINTING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147719" y="3040632"/>
            <a:ext cx="3036376" cy="7299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SELECT MATERIAL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7504249" y="1726757"/>
            <a:ext cx="3801417" cy="3752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1.</a:t>
            </a:r>
          </a:p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2.</a:t>
            </a:r>
          </a:p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3.</a:t>
            </a:r>
          </a:p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4.</a:t>
            </a:r>
          </a:p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endParaRPr lang="cs-CZ" sz="2400" dirty="0" smtClean="0">
              <a:solidFill>
                <a:srgbClr val="FFFFFF"/>
              </a:solidFill>
              <a:latin typeface="HelveticaNeueLT Com 35 Th" panose="020B0403020202020204" pitchFamily="34" charset="-18"/>
            </a:endParaRPr>
          </a:p>
        </p:txBody>
      </p:sp>
      <p:cxnSp>
        <p:nvCxnSpPr>
          <p:cNvPr id="3" name="Zakřivená spojnice 2"/>
          <p:cNvCxnSpPr/>
          <p:nvPr/>
        </p:nvCxnSpPr>
        <p:spPr>
          <a:xfrm flipV="1">
            <a:off x="4576408" y="2228224"/>
            <a:ext cx="4377092" cy="2439026"/>
          </a:xfrm>
          <a:prstGeom prst="curvedConnector3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Zakřivená spojnice 15"/>
          <p:cNvCxnSpPr/>
          <p:nvPr/>
        </p:nvCxnSpPr>
        <p:spPr>
          <a:xfrm>
            <a:off x="4566616" y="3885014"/>
            <a:ext cx="4386884" cy="923268"/>
          </a:xfrm>
          <a:prstGeom prst="curvedConnector3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Zakřivená spojnice 17"/>
          <p:cNvCxnSpPr/>
          <p:nvPr/>
        </p:nvCxnSpPr>
        <p:spPr>
          <a:xfrm flipV="1">
            <a:off x="4552047" y="3175542"/>
            <a:ext cx="4401453" cy="1792"/>
          </a:xfrm>
          <a:prstGeom prst="curvedConnector3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Zakřivená spojnice 19"/>
          <p:cNvCxnSpPr/>
          <p:nvPr/>
        </p:nvCxnSpPr>
        <p:spPr>
          <a:xfrm>
            <a:off x="4552046" y="2434437"/>
            <a:ext cx="4401454" cy="1542511"/>
          </a:xfrm>
          <a:prstGeom prst="curvedConnector3">
            <a:avLst>
              <a:gd name="adj1" fmla="val 3918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849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0812" y="200915"/>
            <a:ext cx="10481187" cy="699291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533400" y="-484102"/>
            <a:ext cx="13258800" cy="836295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3516435" y="3291894"/>
            <a:ext cx="5159130" cy="9313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endParaRPr lang="cs-CZ" sz="24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3276626" y="954241"/>
            <a:ext cx="5638748" cy="7921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WHICH TECHNOLOGY WOULD YOU CHOOSE FOR MANUFACTURING 75 000 PLASTIC BUCKETS PER YEAR?</a:t>
            </a:r>
            <a:endParaRPr lang="cs-CZ" b="1" dirty="0" smtClean="0">
              <a:latin typeface="HelveticaNeueLT Com 35 Th" panose="020B0403020202020204" pitchFamily="34" charset="-18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63660" y="3291894"/>
            <a:ext cx="5638748" cy="7921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A) 3D PRINTING</a:t>
            </a:r>
            <a:endParaRPr lang="cs-CZ" b="1" dirty="0" smtClean="0">
              <a:latin typeface="HelveticaNeueLT Com 35 Th" panose="020B0403020202020204" pitchFamily="34" charset="-18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6499468" y="3301291"/>
            <a:ext cx="5638748" cy="7921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>
                <a:solidFill>
                  <a:schemeClr val="bg1"/>
                </a:solidFill>
                <a:latin typeface="HelveticaNeueLT Com 35 Th" panose="020B0403020202020204" pitchFamily="34" charset="-18"/>
              </a:rPr>
              <a:t>B</a:t>
            </a: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) INJECTION MOULDING</a:t>
            </a:r>
            <a:endParaRPr lang="cs-CZ" b="1" dirty="0" smtClean="0">
              <a:latin typeface="HelveticaNeueLT Com 35 Th" panose="020B0403020202020204" pitchFamily="34" charset="-18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905000" y="3500438"/>
            <a:ext cx="219075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3539356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562481"/>
            <a:ext cx="12192000" cy="812583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-533400" y="-804609"/>
            <a:ext cx="13258800" cy="8610093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600338" y="3104356"/>
            <a:ext cx="6991324" cy="792164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BIOPLASTIC ≠ BIODEGRADABLE PLASTIC</a:t>
            </a:r>
            <a:endParaRPr lang="cs-CZ" b="1" dirty="0" smtClean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1211535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odegradable plastics explained (part 8.0)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0879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38200" y="6106696"/>
            <a:ext cx="48622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One</a:t>
            </a:r>
            <a:r>
              <a:rPr lang="cs-CZ" sz="16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 </a:t>
            </a:r>
            <a:r>
              <a:rPr lang="cs-CZ" sz="1600" dirty="0" err="1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Army</a:t>
            </a:r>
            <a:r>
              <a:rPr lang="cs-CZ" sz="16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 - </a:t>
            </a:r>
            <a:r>
              <a:rPr lang="cs-CZ" sz="1600" dirty="0" err="1">
                <a:solidFill>
                  <a:srgbClr val="FFFFFF"/>
                </a:solidFill>
                <a:latin typeface="HelveticaNeueLT Com 35 Th" panose="020B0403020202020204" pitchFamily="34" charset="-18"/>
              </a:rPr>
              <a:t>Biodegradable</a:t>
            </a:r>
            <a:r>
              <a:rPr lang="cs-CZ" sz="1600" dirty="0">
                <a:solidFill>
                  <a:srgbClr val="FFFFFF"/>
                </a:solidFill>
                <a:latin typeface="HelveticaNeueLT Com 35 Th" panose="020B0403020202020204" pitchFamily="34" charset="-18"/>
              </a:rPr>
              <a:t> </a:t>
            </a:r>
            <a:r>
              <a:rPr lang="cs-CZ" sz="1600" dirty="0" err="1">
                <a:solidFill>
                  <a:srgbClr val="FFFFFF"/>
                </a:solidFill>
                <a:latin typeface="HelveticaNeueLT Com 35 Th" panose="020B0403020202020204" pitchFamily="34" charset="-18"/>
              </a:rPr>
              <a:t>plastics</a:t>
            </a:r>
            <a:r>
              <a:rPr lang="cs-CZ" sz="1600" dirty="0">
                <a:solidFill>
                  <a:srgbClr val="FFFFFF"/>
                </a:solidFill>
                <a:latin typeface="HelveticaNeueLT Com 35 Th" panose="020B0403020202020204" pitchFamily="34" charset="-18"/>
              </a:rPr>
              <a:t> </a:t>
            </a:r>
            <a:r>
              <a:rPr lang="cs-CZ" sz="1600" dirty="0" err="1">
                <a:solidFill>
                  <a:srgbClr val="FFFFFF"/>
                </a:solidFill>
                <a:latin typeface="HelveticaNeueLT Com 35 Th" panose="020B0403020202020204" pitchFamily="34" charset="-18"/>
              </a:rPr>
              <a:t>explained</a:t>
            </a:r>
            <a:r>
              <a:rPr lang="cs-CZ" sz="1600" dirty="0">
                <a:solidFill>
                  <a:srgbClr val="FFFFFF"/>
                </a:solidFill>
                <a:latin typeface="HelveticaNeueLT Com 35 Th" panose="020B0403020202020204" pitchFamily="34" charset="-18"/>
              </a:rPr>
              <a:t> (part 8.0)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endParaRPr lang="cs-CZ" sz="1600" dirty="0">
              <a:solidFill>
                <a:schemeClr val="bg1">
                  <a:lumMod val="65000"/>
                </a:schemeClr>
              </a:solidFill>
              <a:latin typeface="HelveticaNeueLT Com 35 Th" panose="020B0403020202020204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32793103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9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9481" y="2618800"/>
            <a:ext cx="1177510" cy="136787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40697">
            <a:off x="4864608" y="658365"/>
            <a:ext cx="3499104" cy="524865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533400" y="-493499"/>
            <a:ext cx="13258800" cy="836295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3516435" y="3291894"/>
            <a:ext cx="5159130" cy="9313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endParaRPr lang="cs-CZ" sz="24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3036817" y="3104356"/>
            <a:ext cx="5638748" cy="7921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LETS CHECK HOW DO OUR SAMPLES PERFORM AFTER JUST 9 WEEKS</a:t>
            </a:r>
            <a:endParaRPr lang="cs-CZ" b="1" dirty="0" smtClean="0">
              <a:latin typeface="HelveticaNeueLT Com 35 Th" panose="020B0403020202020204" pitchFamily="34" charset="-18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18316570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8331" b="74344" l="4559" r="167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31" t="22580" r="81692" b="19904"/>
          <a:stretch/>
        </p:blipFill>
        <p:spPr>
          <a:xfrm>
            <a:off x="11292681" y="6108700"/>
            <a:ext cx="569118" cy="5691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38200" y="6106696"/>
            <a:ext cx="32993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8  - 3D PRINTING WORLD</a:t>
            </a:r>
            <a:endParaRPr lang="cs-CZ" sz="1600" dirty="0">
              <a:solidFill>
                <a:schemeClr val="bg1">
                  <a:lumMod val="65000"/>
                </a:schemeClr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38200" y="1162945"/>
            <a:ext cx="7128387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THERE ARE SEVERAL TYPES OF 3D PRINTING, WHICH INCLUDE:</a:t>
            </a:r>
          </a:p>
          <a:p>
            <a:endParaRPr lang="cs-CZ" sz="2400" dirty="0" smtClean="0">
              <a:solidFill>
                <a:srgbClr val="333333"/>
              </a:solidFill>
              <a:latin typeface="HelveticaNeueLT Com 35 Th" panose="020B0403020202020204" pitchFamily="34" charset="-18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STEREOLITHOGRAPHY (SLA)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SELECTIVE LASER SINTERING (SLS)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FUSED DEPOSITION MODELING (FDM)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DIGITAL LIGHT PROCESS (DLP)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MULTI JET FUSION (MJF)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POLYJET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DIRECT METAL LASER SINTERING (DMLS)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333333"/>
                </a:solidFill>
                <a:latin typeface="HelveticaNeueLT Com 35 Th" panose="020B0403020202020204" pitchFamily="34" charset="-18"/>
              </a:rPr>
              <a:t>ELECTRON BEAM MELTING (EBM)</a:t>
            </a:r>
            <a:endParaRPr lang="cs-CZ" sz="2400" b="0" i="0" dirty="0">
              <a:solidFill>
                <a:srgbClr val="333333"/>
              </a:solidFill>
              <a:effectLst/>
              <a:latin typeface="HelveticaNeueLT Com 35 Th" panose="020B0403020202020204" pitchFamily="34" charset="-18"/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312309" y="2758289"/>
            <a:ext cx="1946787" cy="964296"/>
          </a:xfrm>
          <a:prstGeom prst="leftArrow">
            <a:avLst/>
          </a:prstGeom>
          <a:solidFill>
            <a:srgbClr val="1D1D1B"/>
          </a:solidFill>
          <a:ln>
            <a:solidFill>
              <a:srgbClr val="1D1D1B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Biodegradable plastics explained (part 8.0)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24987" end="59522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838200" y="6106696"/>
            <a:ext cx="48622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One</a:t>
            </a:r>
            <a:r>
              <a:rPr lang="cs-CZ" sz="16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 </a:t>
            </a:r>
            <a:r>
              <a:rPr lang="cs-CZ" sz="1600" dirty="0" err="1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Army</a:t>
            </a:r>
            <a:r>
              <a:rPr lang="cs-CZ" sz="1600" dirty="0" smtClean="0">
                <a:solidFill>
                  <a:srgbClr val="FFFFFF"/>
                </a:solidFill>
                <a:latin typeface="HelveticaNeueLT Com 35 Th" panose="020B0403020202020204" pitchFamily="34" charset="-18"/>
              </a:rPr>
              <a:t> - </a:t>
            </a:r>
            <a:r>
              <a:rPr lang="cs-CZ" sz="1600" dirty="0" err="1">
                <a:solidFill>
                  <a:srgbClr val="FFFFFF"/>
                </a:solidFill>
                <a:latin typeface="HelveticaNeueLT Com 35 Th" panose="020B0403020202020204" pitchFamily="34" charset="-18"/>
              </a:rPr>
              <a:t>Biodegradable</a:t>
            </a:r>
            <a:r>
              <a:rPr lang="cs-CZ" sz="1600" dirty="0">
                <a:solidFill>
                  <a:srgbClr val="FFFFFF"/>
                </a:solidFill>
                <a:latin typeface="HelveticaNeueLT Com 35 Th" panose="020B0403020202020204" pitchFamily="34" charset="-18"/>
              </a:rPr>
              <a:t> </a:t>
            </a:r>
            <a:r>
              <a:rPr lang="cs-CZ" sz="1600" dirty="0" err="1">
                <a:solidFill>
                  <a:srgbClr val="FFFFFF"/>
                </a:solidFill>
                <a:latin typeface="HelveticaNeueLT Com 35 Th" panose="020B0403020202020204" pitchFamily="34" charset="-18"/>
              </a:rPr>
              <a:t>plastics</a:t>
            </a:r>
            <a:r>
              <a:rPr lang="cs-CZ" sz="1600" dirty="0">
                <a:solidFill>
                  <a:srgbClr val="FFFFFF"/>
                </a:solidFill>
                <a:latin typeface="HelveticaNeueLT Com 35 Th" panose="020B0403020202020204" pitchFamily="34" charset="-18"/>
              </a:rPr>
              <a:t> </a:t>
            </a:r>
            <a:r>
              <a:rPr lang="cs-CZ" sz="1600" dirty="0" err="1">
                <a:solidFill>
                  <a:srgbClr val="FFFFFF"/>
                </a:solidFill>
                <a:latin typeface="HelveticaNeueLT Com 35 Th" panose="020B0403020202020204" pitchFamily="34" charset="-18"/>
              </a:rPr>
              <a:t>explained</a:t>
            </a:r>
            <a:r>
              <a:rPr lang="cs-CZ" sz="1600" dirty="0">
                <a:solidFill>
                  <a:srgbClr val="FFFFFF"/>
                </a:solidFill>
                <a:latin typeface="HelveticaNeueLT Com 35 Th" panose="020B0403020202020204" pitchFamily="34" charset="-18"/>
              </a:rPr>
              <a:t> (part 8.0)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endParaRPr lang="cs-CZ" sz="1600" dirty="0">
              <a:solidFill>
                <a:schemeClr val="bg1">
                  <a:lumMod val="65000"/>
                </a:schemeClr>
              </a:solidFill>
              <a:latin typeface="HelveticaNeueLT Com 35 Th" panose="020B0403020202020204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9367012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492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270000"/>
            <a:ext cx="12192000" cy="812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-533400" y="-493499"/>
            <a:ext cx="13258800" cy="836295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276626" y="3291894"/>
            <a:ext cx="5638748" cy="7921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VIDEO SUMMARY</a:t>
            </a:r>
            <a:endParaRPr lang="cs-CZ" b="1" dirty="0" smtClean="0">
              <a:latin typeface="HelveticaNeueLT Com 35 Th" panose="020B0403020202020204" pitchFamily="34" charset="-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714853" y="2522076"/>
            <a:ext cx="7052574" cy="7921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BIOPLASTIC = MADE OUT OF PLANTS BUT REQUIRES INDUSTRIAL COMPOSTING.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s-CZ" sz="24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BIODEGRADABLE PLASTIC = MADE OUT OF PLANTS AND CAN DISPOSE IN EASILY IN NATURE.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305654" y="2878926"/>
            <a:ext cx="16872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76626" y="4125441"/>
            <a:ext cx="36176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13606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1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-773209" y="-681037"/>
            <a:ext cx="13258800" cy="836295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3516435" y="3291894"/>
            <a:ext cx="5159130" cy="9313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endParaRPr lang="cs-CZ" sz="24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3036817" y="3104356"/>
            <a:ext cx="5638748" cy="7921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BEYOND PLASTIC</a:t>
            </a:r>
            <a:endParaRPr lang="cs-CZ" b="1" dirty="0" smtClean="0">
              <a:latin typeface="HelveticaNeueLT Com 35 Th" panose="020B0403020202020204" pitchFamily="34" charset="-18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  <p:sp>
        <p:nvSpPr>
          <p:cNvPr id="2" name="Obdélník 1"/>
          <p:cNvSpPr/>
          <p:nvPr/>
        </p:nvSpPr>
        <p:spPr>
          <a:xfrm>
            <a:off x="1648479" y="3896520"/>
            <a:ext cx="889504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WHEAT BRAN, COFFEE GROUNDS AND ORANGE PEELS, OR AGRICULTURAL WASTE LIKE LEAVES AND PINE NEEDLES</a:t>
            </a:r>
            <a:endParaRPr lang="cs-CZ" sz="24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22948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Whole World Beyond Plastic - What Design Can D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25412"/>
            <a:ext cx="12192000" cy="698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563627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iomaas wins 50,000 euros in the Young Plastic Pollution Challenge - Plastic  Soup Founda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692657"/>
            <a:ext cx="12192000" cy="8550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38964043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09562"/>
            <a:ext cx="12192000" cy="762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/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348" y="0"/>
            <a:ext cx="2808838" cy="280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10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KUORI, Banana Peel Material – WDCD No Waste Challen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14301"/>
            <a:ext cx="12192000" cy="871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1474839"/>
            <a:ext cx="2476032" cy="247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1721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231481" y="3126658"/>
            <a:ext cx="3729038" cy="931389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TIME TO PRINT</a:t>
            </a:r>
            <a:endParaRPr lang="cs-CZ" sz="24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838200" y="6106696"/>
            <a:ext cx="33297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8  – 3D PRINTING WORLD</a:t>
            </a:r>
            <a:endParaRPr lang="cs-CZ" sz="1600" dirty="0">
              <a:solidFill>
                <a:schemeClr val="bg1">
                  <a:lumMod val="65000"/>
                </a:schemeClr>
              </a:solidFill>
              <a:latin typeface="HelveticaNeueLT Com 35 Th" panose="020B0403020202020204" pitchFamily="34" charset="-18"/>
            </a:endParaRPr>
          </a:p>
        </p:txBody>
      </p:sp>
      <p:pic>
        <p:nvPicPr>
          <p:cNvPr id="1026" name="Picture 2" descr="Beyond plastic pres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97606"/>
            <a:ext cx="12192000" cy="857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843893" y="1553326"/>
            <a:ext cx="804366" cy="1"/>
          </a:xfrm>
          <a:prstGeom prst="straightConnector1">
            <a:avLst/>
          </a:prstGeom>
          <a:ln>
            <a:solidFill>
              <a:srgbClr val="1D1D1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465123" y="390263"/>
            <a:ext cx="630877" cy="1248527"/>
          </a:xfrm>
          <a:prstGeom prst="straightConnector1">
            <a:avLst/>
          </a:prstGeom>
          <a:ln>
            <a:solidFill>
              <a:srgbClr val="1D1D1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455474" y="3486264"/>
            <a:ext cx="1640526" cy="571783"/>
          </a:xfrm>
          <a:prstGeom prst="straightConnector1">
            <a:avLst/>
          </a:prstGeom>
          <a:ln>
            <a:solidFill>
              <a:srgbClr val="1D1D1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917410" y="3042360"/>
            <a:ext cx="994558" cy="645496"/>
          </a:xfrm>
          <a:prstGeom prst="straightConnector1">
            <a:avLst/>
          </a:prstGeom>
          <a:ln>
            <a:solidFill>
              <a:srgbClr val="1D1D1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096000" y="167002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1D1D1B"/>
                </a:solidFill>
                <a:latin typeface="HelveticaNeueLT Com 35 Th" panose="020B0403020202020204" pitchFamily="34" charset="-18"/>
              </a:rPr>
              <a:t>COMPRESSION MOULD</a:t>
            </a:r>
            <a:endParaRPr lang="cs-CZ" dirty="0">
              <a:solidFill>
                <a:srgbClr val="1D1D1B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7204" y="1368660"/>
            <a:ext cx="2005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1D1D1B"/>
                </a:solidFill>
                <a:latin typeface="HelveticaNeueLT Com 35 Th" panose="020B0403020202020204" pitchFamily="34" charset="-18"/>
              </a:rPr>
              <a:t>HEATING SYSTEM</a:t>
            </a:r>
            <a:endParaRPr lang="cs-CZ" dirty="0">
              <a:solidFill>
                <a:srgbClr val="1D1D1B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67926" y="3536672"/>
            <a:ext cx="1772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1D1D1B"/>
                </a:solidFill>
                <a:latin typeface="HelveticaNeueLT Com 35 Th" panose="020B0403020202020204" pitchFamily="34" charset="-18"/>
              </a:rPr>
              <a:t>TEMPERATURE </a:t>
            </a:r>
          </a:p>
          <a:p>
            <a:r>
              <a:rPr lang="cs-CZ" dirty="0" smtClean="0">
                <a:solidFill>
                  <a:srgbClr val="1D1D1B"/>
                </a:solidFill>
                <a:latin typeface="HelveticaNeueLT Com 35 Th" panose="020B0403020202020204" pitchFamily="34" charset="-18"/>
              </a:rPr>
              <a:t>CONTROLER</a:t>
            </a:r>
            <a:endParaRPr lang="cs-CZ" dirty="0">
              <a:solidFill>
                <a:srgbClr val="1D1D1B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26767" y="4058047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1D1D1B"/>
                </a:solidFill>
                <a:latin typeface="HelveticaNeueLT Com 35 Th" panose="020B0403020202020204" pitchFamily="34" charset="-18"/>
              </a:rPr>
              <a:t>HYDRAULIC JACK</a:t>
            </a:r>
            <a:endParaRPr lang="cs-CZ" dirty="0">
              <a:solidFill>
                <a:srgbClr val="1D1D1B"/>
              </a:solidFill>
              <a:latin typeface="HelveticaNeueLT Com 35 Th" panose="020B0403020202020204" pitchFamily="34" charset="-18"/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/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27820398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0801"/>
            <a:ext cx="12418142" cy="827876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420329" y="-134990"/>
            <a:ext cx="13258800" cy="836295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747112" y="3052564"/>
            <a:ext cx="6697776" cy="895747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BRAINSTORMING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HOW TO TURN MINI PRESS INTO BIO PRESS?</a:t>
            </a:r>
            <a:endParaRPr lang="cs-CZ" sz="24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28771784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383458"/>
            <a:ext cx="10058400" cy="56578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8331" b="74344" l="4559" r="167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31" t="22580" r="81692" b="19904"/>
          <a:stretch/>
        </p:blipFill>
        <p:spPr>
          <a:xfrm>
            <a:off x="11292681" y="6108700"/>
            <a:ext cx="569118" cy="56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4731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50801"/>
            <a:ext cx="12418142" cy="827876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420329" y="-134990"/>
            <a:ext cx="13258800" cy="836295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472743" y="3052564"/>
            <a:ext cx="5246514" cy="895747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WHICH BIODEGRADABLE PRODUCTS WOULD YOU LIKE TO MAKE?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1914712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Základová fotografie zdarma na téma bílá tabulce, detail, kancelář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1438"/>
            <a:ext cx="12192000" cy="8135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533400" y="-299157"/>
            <a:ext cx="13258800" cy="836295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472743" y="3100430"/>
            <a:ext cx="5246514" cy="895747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PRESENTATIONS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1204346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D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838200" y="2834640"/>
            <a:ext cx="10515600" cy="140684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 smtClean="0">
              <a:latin typeface="HelveticaNeueLT Com 35 Th" panose="020B0403020202020204" pitchFamily="34" charset="-18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SEE U NEXT TIME</a:t>
            </a:r>
            <a:endParaRPr lang="cs-CZ" sz="2400" b="1" dirty="0" smtClean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8" t="43106" r="69989" b="36766"/>
          <a:stretch/>
        </p:blipFill>
        <p:spPr>
          <a:xfrm>
            <a:off x="10987313" y="5892799"/>
            <a:ext cx="827315" cy="9144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38200" y="6106696"/>
            <a:ext cx="3799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LESSON 9  –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HelveticaNeueLT Com 35 Th" panose="020B0403020202020204" pitchFamily="34" charset="-18"/>
              </a:rPr>
              <a:t>BIODEGRADABLE PLASTIC</a:t>
            </a:r>
          </a:p>
        </p:txBody>
      </p:sp>
    </p:spTree>
    <p:extLst>
      <p:ext uri="{BB962C8B-B14F-4D97-AF65-F5344CB8AC3E}">
        <p14:creationId xmlns:p14="http://schemas.microsoft.com/office/powerpoint/2010/main" val="9258825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1871790">
            <a:off x="-4894077" y="-4054930"/>
            <a:ext cx="9740026" cy="12206917"/>
          </a:xfrm>
          <a:prstGeom prst="rect">
            <a:avLst/>
          </a:prstGeom>
          <a:solidFill>
            <a:srgbClr val="1D1D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3613" y="3167389"/>
            <a:ext cx="1768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HelveticaNeueLT Com 35 Th" panose="020B0403020202020204" pitchFamily="34" charset="-18"/>
              </a:rPr>
              <a:t>CONTACT</a:t>
            </a:r>
            <a:endParaRPr lang="cs-CZ" sz="2800" dirty="0">
              <a:solidFill>
                <a:schemeClr val="bg1"/>
              </a:solidFill>
              <a:latin typeface="HelveticaNeueLT Com 35 Th" panose="020B0403020202020204" pitchFamily="34" charset="-18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97546" y="2414070"/>
            <a:ext cx="10764253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cs-CZ" dirty="0" smtClean="0">
                <a:latin typeface="HelveticaNeueLT Com 35 Th" panose="020B0403020202020204" pitchFamily="34" charset="-18"/>
              </a:rPr>
              <a:t>ING. TOMAS KOLECAR</a:t>
            </a:r>
          </a:p>
          <a:p>
            <a:pPr algn="r">
              <a:lnSpc>
                <a:spcPct val="150000"/>
              </a:lnSpc>
            </a:pPr>
            <a:r>
              <a:rPr lang="cs-CZ" dirty="0" smtClean="0">
                <a:latin typeface="HelveticaNeueLT Com 35 Th" panose="020B0403020202020204" pitchFamily="34" charset="-18"/>
              </a:rPr>
              <a:t>INFO@PLASTMAKERS.COM</a:t>
            </a:r>
          </a:p>
          <a:p>
            <a:pPr algn="r">
              <a:lnSpc>
                <a:spcPct val="150000"/>
              </a:lnSpc>
            </a:pPr>
            <a:r>
              <a:rPr lang="cs-CZ" dirty="0" smtClean="0">
                <a:latin typeface="HelveticaNeueLT Com 35 Th" panose="020B0403020202020204" pitchFamily="34" charset="-18"/>
              </a:rPr>
              <a:t>WWW.PLASTMAKERS.COM</a:t>
            </a:r>
          </a:p>
          <a:p>
            <a:pPr algn="r">
              <a:lnSpc>
                <a:spcPct val="150000"/>
              </a:lnSpc>
            </a:pPr>
            <a:r>
              <a:rPr lang="cs-CZ" dirty="0" smtClean="0">
                <a:latin typeface="HelveticaNeueLT Com 35 Th" panose="020B0403020202020204" pitchFamily="34" charset="-18"/>
              </a:rPr>
              <a:t>+420 739 122 662</a:t>
            </a:r>
          </a:p>
          <a:p>
            <a:pPr algn="r">
              <a:lnSpc>
                <a:spcPct val="150000"/>
              </a:lnSpc>
            </a:pPr>
            <a:r>
              <a:rPr lang="cs-CZ" dirty="0" smtClean="0">
                <a:latin typeface="HelveticaNeueLT Com 35 Th" panose="020B0403020202020204" pitchFamily="34" charset="-18"/>
              </a:rPr>
              <a:t>CZECH REPUBLIC - EUROPE</a:t>
            </a:r>
          </a:p>
          <a:p>
            <a:pPr algn="r">
              <a:lnSpc>
                <a:spcPct val="150000"/>
              </a:lnSpc>
            </a:pPr>
            <a:endParaRPr lang="cs-CZ" dirty="0" smtClean="0">
              <a:latin typeface="HelveticaNeueLT Com 35 Th" panose="020B0403020202020204" pitchFamily="34" charset="-18"/>
            </a:endParaRPr>
          </a:p>
          <a:p>
            <a:pPr algn="r">
              <a:lnSpc>
                <a:spcPct val="150000"/>
              </a:lnSpc>
            </a:pPr>
            <a:endParaRPr lang="cs-CZ" dirty="0">
              <a:latin typeface="HelveticaNeueLT Com 35 Th" panose="020B0403020202020204" pitchFamily="34" charset="-18"/>
            </a:endParaRPr>
          </a:p>
        </p:txBody>
      </p:sp>
      <p:pic>
        <p:nvPicPr>
          <p:cNvPr id="12" name="Obrázek 11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0969" y="4768132"/>
            <a:ext cx="473673" cy="473673"/>
          </a:xfrm>
          <a:prstGeom prst="rect">
            <a:avLst/>
          </a:prstGeom>
        </p:spPr>
      </p:pic>
      <p:pic>
        <p:nvPicPr>
          <p:cNvPr id="16" name="Obrázek 15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92649" y="4871234"/>
            <a:ext cx="1273038" cy="283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4346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4374</TotalTime>
  <Words>506</Words>
  <Application>Microsoft Office PowerPoint</Application>
  <PresentationFormat>Širokoúhlá obrazovka</PresentationFormat>
  <Paragraphs>113</Paragraphs>
  <Slides>21</Slides>
  <Notes>16</Notes>
  <HiddenSlides>0</HiddenSlides>
  <MMClips>2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HelveticaNeueLT Com 35 Th</vt:lpstr>
      <vt:lpstr>Wingdings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Kolečář Tomáš (152739)</dc:creator>
  <cp:lastModifiedBy>Kolečář Tomáš (152739)</cp:lastModifiedBy>
  <cp:revision>139</cp:revision>
  <dcterms:created xsi:type="dcterms:W3CDTF">2020-11-12T07:59:26Z</dcterms:created>
  <dcterms:modified xsi:type="dcterms:W3CDTF">2022-02-01T22:19:53Z</dcterms:modified>
</cp:coreProperties>
</file>