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24" r:id="rId2"/>
    <p:sldId id="302" r:id="rId3"/>
    <p:sldId id="303" r:id="rId4"/>
    <p:sldId id="433" r:id="rId5"/>
    <p:sldId id="421" r:id="rId6"/>
    <p:sldId id="411" r:id="rId7"/>
    <p:sldId id="435" r:id="rId8"/>
    <p:sldId id="449" r:id="rId9"/>
    <p:sldId id="434" r:id="rId10"/>
    <p:sldId id="439" r:id="rId11"/>
    <p:sldId id="446" r:id="rId12"/>
    <p:sldId id="448" r:id="rId13"/>
    <p:sldId id="437" r:id="rId14"/>
    <p:sldId id="436" r:id="rId15"/>
    <p:sldId id="441" r:id="rId16"/>
    <p:sldId id="443" r:id="rId17"/>
    <p:sldId id="442" r:id="rId18"/>
    <p:sldId id="444" r:id="rId19"/>
    <p:sldId id="445" r:id="rId20"/>
    <p:sldId id="428" r:id="rId21"/>
    <p:sldId id="429" r:id="rId22"/>
    <p:sldId id="432" r:id="rId23"/>
    <p:sldId id="430" r:id="rId24"/>
    <p:sldId id="431" r:id="rId25"/>
    <p:sldId id="426" r:id="rId26"/>
    <p:sldId id="427" r:id="rId27"/>
    <p:sldId id="425" r:id="rId28"/>
    <p:sldId id="423" r:id="rId29"/>
    <p:sldId id="335" r:id="rId30"/>
    <p:sldId id="320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B"/>
    <a:srgbClr val="FFFFFF"/>
    <a:srgbClr val="F9F9F9"/>
    <a:srgbClr val="FBFBFB"/>
    <a:srgbClr val="FAF4F6"/>
    <a:srgbClr val="6BCA86"/>
    <a:srgbClr val="F4F8FB"/>
    <a:srgbClr val="000000"/>
    <a:srgbClr val="FFE12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9" autoAdjust="0"/>
    <p:restoredTop sz="82187" autoAdjust="0"/>
  </p:normalViewPr>
  <p:slideViewPr>
    <p:cSldViewPr snapToGrid="0" showGuides="1">
      <p:cViewPr varScale="1">
        <p:scale>
          <a:sx n="62" d="100"/>
          <a:sy n="62" d="100"/>
        </p:scale>
        <p:origin x="798" y="7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rostislav-uzunov-314566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rostislav-uzunov-3145660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tbphotography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divinetechygirl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divinetechygirl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tbphotography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Picture: Prusa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074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SIMPLE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Process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how</a:t>
            </a:r>
            <a:r>
              <a:rPr lang="cs-CZ" baseline="0" dirty="0" smtClean="0"/>
              <a:t> to </a:t>
            </a:r>
            <a:r>
              <a:rPr lang="cs-CZ" baseline="0" dirty="0" err="1" smtClean="0"/>
              <a:t>prepare</a:t>
            </a:r>
            <a:r>
              <a:rPr lang="cs-CZ" baseline="0" dirty="0" smtClean="0"/>
              <a:t> model </a:t>
            </a:r>
            <a:r>
              <a:rPr lang="cs-CZ" baseline="0" dirty="0" err="1" smtClean="0"/>
              <a:t>for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printing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962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Foto:</a:t>
            </a:r>
            <a:r>
              <a:rPr lang="cs-CZ" baseline="0" dirty="0" smtClean="0"/>
              <a:t> 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Rostislav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Uzunov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-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cs-CZ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Pexels</a:t>
            </a:r>
            <a:endParaRPr lang="cs-CZ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023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Foto:</a:t>
            </a:r>
            <a:r>
              <a:rPr lang="cs-CZ" baseline="0" dirty="0" smtClean="0"/>
              <a:t> 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Rostislav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Uzunov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-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cs-CZ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Pexels</a:t>
            </a:r>
            <a:endParaRPr lang="cs-CZ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993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every user of 3d printer will buy on average 5 spools of filament per year, that will be almost 3 min kg of empty spools per year. (2 942 500 kg per year). This is already a large amount of material and energy consumed in their production.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18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More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information</a:t>
            </a:r>
            <a:r>
              <a:rPr lang="cs-CZ" baseline="0" dirty="0" smtClean="0"/>
              <a:t>: https://blog.prusaprinters.org/prusament-spools-reuse-ideas_8875/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9849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More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information</a:t>
            </a:r>
            <a:r>
              <a:rPr lang="cs-CZ" baseline="0" dirty="0" smtClean="0"/>
              <a:t>: https://blog.prusaprinters.org/prusament-spools-reuse-ideas_8875/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818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More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information</a:t>
            </a:r>
            <a:r>
              <a:rPr lang="cs-CZ" baseline="0" dirty="0" smtClean="0"/>
              <a:t>: https://blog.prusaprinters.org/prusament-spools-reuse-ideas_8875/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27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Compare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advantages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disadvantages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3D </a:t>
            </a:r>
            <a:r>
              <a:rPr lang="cs-CZ" baseline="0" dirty="0" err="1" smtClean="0"/>
              <a:t>Printing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Ijnection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moulding</a:t>
            </a:r>
            <a:r>
              <a:rPr lang="cs-CZ" baseline="0" dirty="0" smtClean="0"/>
              <a:t>. </a:t>
            </a:r>
          </a:p>
          <a:p>
            <a:r>
              <a:rPr lang="cs-CZ" baseline="0" dirty="0" err="1" smtClean="0"/>
              <a:t>When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better</a:t>
            </a:r>
            <a:r>
              <a:rPr lang="cs-CZ" baseline="0" dirty="0" smtClean="0"/>
              <a:t> to use 3d </a:t>
            </a:r>
            <a:r>
              <a:rPr lang="cs-CZ" baseline="0" dirty="0" err="1" smtClean="0"/>
              <a:t>printer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when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better</a:t>
            </a:r>
            <a:r>
              <a:rPr lang="cs-CZ" baseline="0" dirty="0" smtClean="0"/>
              <a:t> to start </a:t>
            </a:r>
            <a:r>
              <a:rPr lang="cs-CZ" baseline="0" dirty="0" err="1" smtClean="0"/>
              <a:t>injection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production</a:t>
            </a:r>
            <a:r>
              <a:rPr lang="cs-CZ" baseline="0" dirty="0" smtClean="0"/>
              <a:t>?</a:t>
            </a:r>
          </a:p>
          <a:p>
            <a:endParaRPr lang="cs-CZ" baseline="0" dirty="0" smtClean="0"/>
          </a:p>
          <a:p>
            <a:pPr fontAlgn="ctr"/>
            <a:r>
              <a:rPr lang="cs-CZ" baseline="0" dirty="0" smtClean="0"/>
              <a:t>3d </a:t>
            </a:r>
            <a:r>
              <a:rPr lang="cs-CZ" baseline="0" dirty="0" err="1" smtClean="0"/>
              <a:t>printer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picture</a:t>
            </a:r>
            <a:r>
              <a:rPr lang="cs-CZ" baseline="0" dirty="0" smtClean="0"/>
              <a:t> source: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3Dandprint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3D Printer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Easythreed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Model X1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240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Van </a:t>
            </a:r>
            <a:r>
              <a:rPr lang="cs-CZ" dirty="0" err="1" smtClean="0"/>
              <a:t>Plestik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973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</a:t>
            </a:r>
            <a:r>
              <a:rPr lang="cs-CZ" baseline="0" dirty="0" smtClean="0"/>
              <a:t> Van </a:t>
            </a:r>
            <a:r>
              <a:rPr lang="cs-CZ" baseline="0" dirty="0" err="1" smtClean="0"/>
              <a:t>Plestik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985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Picture source: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Tembela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Bohle</a:t>
            </a:r>
            <a:endParaRPr lang="cs-CZ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: 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Vanessa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cs-CZ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Loring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– Pexels.com</a:t>
            </a:r>
            <a:endParaRPr lang="cs-CZ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336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: 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Christina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Morillo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– Pexels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.com</a:t>
            </a:r>
            <a:endParaRPr lang="cs-CZ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8314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MAKE A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57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Picture source: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Tembela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Bohle</a:t>
            </a:r>
            <a:endParaRPr lang="cs-CZ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379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Youtube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331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421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https://www.protolabs.com/resources/blog/types-of-3d-printing/</a:t>
            </a:r>
          </a:p>
          <a:p>
            <a:r>
              <a:rPr lang="cs-CZ" dirty="0" err="1" smtClean="0"/>
              <a:t>There</a:t>
            </a:r>
            <a:r>
              <a:rPr lang="cs-CZ" dirty="0" smtClean="0"/>
              <a:t> are more 3d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printing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technologies</a:t>
            </a:r>
            <a:r>
              <a:rPr lang="cs-CZ" baseline="0" dirty="0" smtClean="0"/>
              <a:t>, but in </a:t>
            </a:r>
            <a:r>
              <a:rPr lang="cs-CZ" baseline="0" dirty="0" err="1" smtClean="0"/>
              <a:t>this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lesson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will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work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only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with</a:t>
            </a:r>
            <a:r>
              <a:rPr lang="cs-CZ" baseline="0" dirty="0" smtClean="0"/>
              <a:t> FDM type.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622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More </a:t>
            </a:r>
            <a:r>
              <a:rPr lang="cs-CZ" dirty="0" err="1" smtClean="0"/>
              <a:t>information</a:t>
            </a:r>
            <a:r>
              <a:rPr lang="cs-CZ" dirty="0" smtClean="0"/>
              <a:t> on Prusament.com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695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Prusament.com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recycled</a:t>
            </a:r>
            <a:r>
              <a:rPr lang="cs-CZ" baseline="0" dirty="0" smtClean="0"/>
              <a:t> PLA (Czech Republic)</a:t>
            </a:r>
          </a:p>
          <a:p>
            <a:r>
              <a:rPr lang="cs-CZ" baseline="0" dirty="0" err="1" smtClean="0"/>
              <a:t>Another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fillament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producer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EKO MB (Czech Republic)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935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THIS IS PROCESS HOW TO PRINT A PDF</a:t>
            </a:r>
            <a:r>
              <a:rPr lang="cs-CZ" baseline="0" dirty="0" smtClean="0"/>
              <a:t> FILE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51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-10354"/>
            <a:ext cx="10287000" cy="685800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-1228386" y="-371828"/>
            <a:ext cx="14648771" cy="774317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8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5325" y="2905780"/>
            <a:ext cx="3550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3D PRINTING WORLD</a:t>
            </a:r>
          </a:p>
        </p:txBody>
      </p:sp>
    </p:spTree>
    <p:extLst>
      <p:ext uri="{BB962C8B-B14F-4D97-AF65-F5344CB8AC3E}">
        <p14:creationId xmlns:p14="http://schemas.microsoft.com/office/powerpoint/2010/main" val="2904583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812" y="200915"/>
            <a:ext cx="10481187" cy="699291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533400" y="-484102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231481" y="3126658"/>
            <a:ext cx="3729038" cy="93138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COMMON 3D PRINTING MATERIALS FOR FDM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516435" y="3291894"/>
            <a:ext cx="5159130" cy="931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	PET	PETG	  PC	ABS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39356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386" y="2136884"/>
            <a:ext cx="4041228" cy="37605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605048" y="1562690"/>
            <a:ext cx="4981903" cy="729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RECYCLED FILLAMENTS ARE ALREADY AVAILABLE ON MARKET</a:t>
            </a:r>
          </a:p>
        </p:txBody>
      </p:sp>
    </p:spTree>
    <p:extLst>
      <p:ext uri="{BB962C8B-B14F-4D97-AF65-F5344CB8AC3E}">
        <p14:creationId xmlns:p14="http://schemas.microsoft.com/office/powerpoint/2010/main" val="1042326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19" name="Přímá spojnice se šipkou 18"/>
          <p:cNvCxnSpPr/>
          <p:nvPr/>
        </p:nvCxnSpPr>
        <p:spPr>
          <a:xfrm>
            <a:off x="4592757" y="3500438"/>
            <a:ext cx="3006486" cy="0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8738" y="2736056"/>
            <a:ext cx="1528763" cy="1528763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499" y="2976959"/>
            <a:ext cx="1046956" cy="1046956"/>
          </a:xfrm>
          <a:prstGeom prst="rect">
            <a:avLst/>
          </a:prstGeom>
        </p:spPr>
      </p:pic>
      <p:sp>
        <p:nvSpPr>
          <p:cNvPr id="20" name="Obdélník 19"/>
          <p:cNvSpPr/>
          <p:nvPr/>
        </p:nvSpPr>
        <p:spPr>
          <a:xfrm>
            <a:off x="1208868" y="2084698"/>
            <a:ext cx="8465598" cy="283147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Zástupný symbol pro obsah 2"/>
          <p:cNvSpPr txBox="1">
            <a:spLocks/>
          </p:cNvSpPr>
          <p:nvPr/>
        </p:nvSpPr>
        <p:spPr>
          <a:xfrm>
            <a:off x="3605049" y="2770500"/>
            <a:ext cx="4981903" cy="729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IS 3D PRINTING SAME?</a:t>
            </a:r>
          </a:p>
        </p:txBody>
      </p:sp>
    </p:spTree>
    <p:extLst>
      <p:ext uri="{BB962C8B-B14F-4D97-AF65-F5344CB8AC3E}">
        <p14:creationId xmlns:p14="http://schemas.microsoft.com/office/powerpoint/2010/main" val="1179731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2166694" y="1044620"/>
            <a:ext cx="3036376" cy="7299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MAKE YOUR OWN 3D MODEL</a:t>
            </a: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4195291" y="4044131"/>
            <a:ext cx="3801417" cy="72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USE SLICER SOFTWARE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THAT GENERATES G-CODE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6724839" y="1044620"/>
            <a:ext cx="3036376" cy="729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MODEL LIBRARY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4577812" y="5124993"/>
            <a:ext cx="3036376" cy="729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3D PRINTING</a:t>
            </a: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4577812" y="2845720"/>
            <a:ext cx="3036376" cy="729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SELECT MATERIAL</a:t>
            </a:r>
          </a:p>
        </p:txBody>
      </p:sp>
      <p:cxnSp>
        <p:nvCxnSpPr>
          <p:cNvPr id="14" name="Pravoúhlá spojnice 13"/>
          <p:cNvCxnSpPr>
            <a:stCxn id="9" idx="2"/>
            <a:endCxn id="13" idx="0"/>
          </p:cNvCxnSpPr>
          <p:nvPr/>
        </p:nvCxnSpPr>
        <p:spPr>
          <a:xfrm rot="16200000" flipH="1">
            <a:off x="4354860" y="1104580"/>
            <a:ext cx="1071162" cy="2411118"/>
          </a:xfrm>
          <a:prstGeom prst="bentConnector3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ravoúhlá spojnice 15"/>
          <p:cNvCxnSpPr>
            <a:stCxn id="11" idx="2"/>
            <a:endCxn id="13" idx="0"/>
          </p:cNvCxnSpPr>
          <p:nvPr/>
        </p:nvCxnSpPr>
        <p:spPr>
          <a:xfrm rot="5400000">
            <a:off x="6633933" y="1236626"/>
            <a:ext cx="1071162" cy="2147027"/>
          </a:xfrm>
          <a:prstGeom prst="bentConnector3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>
            <a:stCxn id="13" idx="2"/>
          </p:cNvCxnSpPr>
          <p:nvPr/>
        </p:nvCxnSpPr>
        <p:spPr>
          <a:xfrm>
            <a:off x="6096000" y="3575658"/>
            <a:ext cx="0" cy="350924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>
            <a:off x="6096000" y="4774069"/>
            <a:ext cx="0" cy="350924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010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" y="-58994"/>
            <a:ext cx="12482435" cy="702469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533400" y="-589123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231481" y="3126658"/>
            <a:ext cx="3729038" cy="93138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TIME TO PRINT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82039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3266"/>
            <a:ext cx="12192000" cy="676656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533401" y="-589124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023198" y="3126657"/>
            <a:ext cx="4145603" cy="93138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REUSING EMPTRY SPOOLS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36944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60531"/>
          <a:stretch/>
        </p:blipFill>
        <p:spPr>
          <a:xfrm>
            <a:off x="5782717" y="3522858"/>
            <a:ext cx="1352440" cy="21800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505454" y="3783969"/>
            <a:ext cx="2262601" cy="15751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149819" y="3783968"/>
            <a:ext cx="2262601" cy="157518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r="60531"/>
          <a:stretch/>
        </p:blipFill>
        <p:spPr>
          <a:xfrm>
            <a:off x="5782717" y="598545"/>
            <a:ext cx="1352440" cy="218000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505454" y="859656"/>
            <a:ext cx="2262601" cy="157518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>
            <a:biLevel thresh="75000"/>
          </a:blip>
          <a:srcRect b="20222"/>
          <a:stretch/>
        </p:blipFill>
        <p:spPr>
          <a:xfrm>
            <a:off x="8199698" y="139050"/>
            <a:ext cx="2057400" cy="177052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/>
          <a:srcRect t="11789" b="12707"/>
          <a:stretch/>
        </p:blipFill>
        <p:spPr>
          <a:xfrm>
            <a:off x="8388085" y="1961549"/>
            <a:ext cx="1680627" cy="1268940"/>
          </a:xfrm>
          <a:prstGeom prst="rect">
            <a:avLst/>
          </a:prstGeom>
        </p:spPr>
      </p:pic>
      <p:cxnSp>
        <p:nvCxnSpPr>
          <p:cNvPr id="14" name="Přímá spojnice se šipkou 13"/>
          <p:cNvCxnSpPr/>
          <p:nvPr/>
        </p:nvCxnSpPr>
        <p:spPr>
          <a:xfrm flipV="1">
            <a:off x="4491393" y="1648576"/>
            <a:ext cx="1145180" cy="1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4491393" y="4571562"/>
            <a:ext cx="1145180" cy="1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7241752" y="4580840"/>
            <a:ext cx="1145180" cy="1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ravoúhlá spojnice 17"/>
          <p:cNvCxnSpPr>
            <a:stCxn id="7" idx="3"/>
          </p:cNvCxnSpPr>
          <p:nvPr/>
        </p:nvCxnSpPr>
        <p:spPr>
          <a:xfrm flipV="1">
            <a:off x="7135157" y="1024312"/>
            <a:ext cx="1252928" cy="664235"/>
          </a:xfrm>
          <a:prstGeom prst="bentConnector3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ravoúhlá spojnice 18"/>
          <p:cNvCxnSpPr>
            <a:stCxn id="7" idx="3"/>
            <a:endCxn id="12" idx="1"/>
          </p:cNvCxnSpPr>
          <p:nvPr/>
        </p:nvCxnSpPr>
        <p:spPr>
          <a:xfrm>
            <a:off x="7135157" y="1688547"/>
            <a:ext cx="1252928" cy="907472"/>
          </a:xfrm>
          <a:prstGeom prst="bentConnector3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ravoúhlá spojnice 21"/>
          <p:cNvCxnSpPr>
            <a:endCxn id="5" idx="2"/>
          </p:cNvCxnSpPr>
          <p:nvPr/>
        </p:nvCxnSpPr>
        <p:spPr>
          <a:xfrm rot="10800000">
            <a:off x="2849162" y="4571562"/>
            <a:ext cx="7219550" cy="41298"/>
          </a:xfrm>
          <a:prstGeom prst="bentConnector5">
            <a:avLst>
              <a:gd name="adj1" fmla="val -9116"/>
              <a:gd name="adj2" fmla="val -2883975"/>
              <a:gd name="adj3" fmla="val 108463"/>
            </a:avLst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délník 26"/>
          <p:cNvSpPr/>
          <p:nvPr/>
        </p:nvSpPr>
        <p:spPr>
          <a:xfrm>
            <a:off x="8397212" y="556808"/>
            <a:ext cx="1914008" cy="283147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89019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653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11282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682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rgbClr val="FFFFFF"/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rgbClr val="FFFFFF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87494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6829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73164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QUICK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PRODUCT DESIGN REMINDER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4204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800100" y="-304800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231481" y="2942828"/>
            <a:ext cx="3729038" cy="111521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3D PRINTING VS. INJECTION MOULDING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77178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67797">
            <a:off x="8597246" y="-39625"/>
            <a:ext cx="4640520" cy="64858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422726"/>
              </p:ext>
            </p:extLst>
          </p:nvPr>
        </p:nvGraphicFramePr>
        <p:xfrm>
          <a:off x="838200" y="2199608"/>
          <a:ext cx="6258351" cy="2601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884"/>
                <a:gridCol w="1930350"/>
                <a:gridCol w="2086117"/>
              </a:tblGrid>
              <a:tr h="867219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COMPARATION</a:t>
                      </a:r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3D PRINTING</a:t>
                      </a:r>
                    </a:p>
                    <a:p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INJECTION MOULDING</a:t>
                      </a:r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</a:tr>
              <a:tr h="867219"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Production</a:t>
                      </a:r>
                      <a:r>
                        <a:rPr lang="cs-CZ" baseline="0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 </a:t>
                      </a:r>
                      <a:r>
                        <a:rPr lang="cs-CZ" baseline="0" dirty="0" err="1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time</a:t>
                      </a:r>
                      <a:r>
                        <a:rPr lang="cs-CZ" baseline="0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 [min]</a:t>
                      </a:r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</a:tr>
              <a:tr h="867219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Max. </a:t>
                      </a:r>
                      <a:r>
                        <a:rPr lang="cs-CZ" dirty="0" err="1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loading</a:t>
                      </a:r>
                      <a:r>
                        <a:rPr lang="cs-CZ" baseline="0" dirty="0" smtClean="0">
                          <a:solidFill>
                            <a:srgbClr val="1D1D1B"/>
                          </a:solidFill>
                          <a:latin typeface="HelveticaNeueLT Com 35 Th" panose="020B0403020202020204" pitchFamily="34" charset="-18"/>
                        </a:rPr>
                        <a:t> [kg]</a:t>
                      </a:r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rgbClr val="1D1D1B"/>
                        </a:solidFill>
                        <a:latin typeface="HelveticaNeueLT Com 35 Th" panose="020B0403020202020204" pitchFamily="34" charset="-1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166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0419" y="-86516"/>
            <a:ext cx="12836825" cy="6531766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1010045">
            <a:off x="5412115" y="-840895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935" y="910867"/>
            <a:ext cx="5179142" cy="5179142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01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533400" y="-442464"/>
            <a:ext cx="13258800" cy="8362950"/>
          </a:xfrm>
          <a:prstGeom prst="rect">
            <a:avLst/>
          </a:prstGeom>
          <a:solidFill>
            <a:srgbClr val="000000">
              <a:alpha val="5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231481" y="3181402"/>
            <a:ext cx="3729038" cy="111521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GRANULAT 3D PRINTING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97607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gabot X_ Creating a pellet printer to 3D print using recycled plasti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665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39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178" y="2802194"/>
            <a:ext cx="7908822" cy="405580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8761" y="294968"/>
            <a:ext cx="3528552" cy="352855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570214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678235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63562"/>
            <a:ext cx="12192000" cy="812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329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73101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925" y="-50800"/>
            <a:ext cx="12215925" cy="814178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3189302" y="-442277"/>
            <a:ext cx="15725431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INVENT PRODUCT FOR 3D PRINTING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8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45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35963" y="0"/>
            <a:ext cx="15127963" cy="1009872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3189302" y="-442277"/>
            <a:ext cx="15725431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PRESENTATION OF YOUR IDEAS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8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98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SEE U NEXT TIME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8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25882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áze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3562"/>
            <a:ext cx="12192000" cy="812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952500" y="-228600"/>
            <a:ext cx="14633228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3489069" y="3104356"/>
            <a:ext cx="5213862" cy="792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EXPLAIN WHY IS PRODUCT DESIGN SO IMPORTANT?</a:t>
            </a:r>
            <a:endParaRPr lang="cs-CZ" b="1" dirty="0" smtClean="0">
              <a:latin typeface="HelveticaNeueLT Com 35 Th" panose="020B0403020202020204" pitchFamily="34" charset="-18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838200" y="6106696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8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955" y="2230149"/>
            <a:ext cx="3195090" cy="217877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28390">
            <a:off x="1293942" y="1596680"/>
            <a:ext cx="3014998" cy="344571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952500" y="-228600"/>
            <a:ext cx="14633228" cy="8115300"/>
          </a:xfrm>
          <a:prstGeom prst="rect">
            <a:avLst/>
          </a:prstGeom>
          <a:solidFill>
            <a:srgbClr val="00B0F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3489069" y="2855106"/>
            <a:ext cx="5213862" cy="12906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DESCRIBE DIFFERENCE BETWEEN MAKING A PROTOTYPE AND MASS PRODUCTION</a:t>
            </a:r>
            <a:endParaRPr lang="cs-CZ" b="1" dirty="0" smtClean="0">
              <a:latin typeface="HelveticaNeueLT Com 35 Th" panose="020B0403020202020204" pitchFamily="34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8</a:t>
            </a: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– 3D PRINTING WORLD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72688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top printing crap #storyhop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87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80354"/>
            <a:ext cx="12192000" cy="8128000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-800100" y="-304800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3274142"/>
            <a:ext cx="10515600" cy="15774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HOW DOES A 3D PRINTER WORK?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8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–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0220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838200" y="1162945"/>
            <a:ext cx="71283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THERE ARE SEVERAL TYPES OF 3D PRINTING, WHICH INCLUDE:</a:t>
            </a:r>
          </a:p>
          <a:p>
            <a:endParaRPr lang="cs-CZ" sz="2400" dirty="0" smtClean="0">
              <a:solidFill>
                <a:srgbClr val="333333"/>
              </a:solidFill>
              <a:latin typeface="HelveticaNeueLT Com 35 Th" panose="020B0403020202020204" pitchFamily="3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STEREOLITHOGRAPHY (SLA)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SELECTIVE LASER SINTERING (SLS)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FUSED DEPOSITION MODELING (FDM)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DIGITAL LIGHT PROCESS (DLP)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MULTI JET FUSION (MJF)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POLYJET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DIRECT METAL LASER SINTERING (DMLS)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333333"/>
                </a:solidFill>
                <a:latin typeface="HelveticaNeueLT Com 35 Th" panose="020B0403020202020204" pitchFamily="34" charset="-18"/>
              </a:rPr>
              <a:t>ELECTRON BEAM MELTING (EBM)</a:t>
            </a:r>
            <a:endParaRPr lang="cs-CZ" sz="2400" b="0" i="0" dirty="0">
              <a:solidFill>
                <a:srgbClr val="333333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8" name="Šipka doleva 7"/>
          <p:cNvSpPr/>
          <p:nvPr/>
        </p:nvSpPr>
        <p:spPr>
          <a:xfrm>
            <a:off x="6312309" y="2758289"/>
            <a:ext cx="1946787" cy="964296"/>
          </a:xfrm>
          <a:prstGeom prst="leftArrow">
            <a:avLst/>
          </a:prstGeom>
          <a:solidFill>
            <a:srgbClr val="1D1D1B"/>
          </a:solidFill>
          <a:ln>
            <a:solidFill>
              <a:srgbClr val="1D1D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701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385" y="736585"/>
            <a:ext cx="6135230" cy="4771044"/>
          </a:xfrm>
          <a:prstGeom prst="rect">
            <a:avLst/>
          </a:prstGeom>
        </p:spPr>
      </p:pic>
      <p:sp>
        <p:nvSpPr>
          <p:cNvPr id="8" name="Zástupný symbol pro obsah 2"/>
          <p:cNvSpPr txBox="1">
            <a:spLocks/>
          </p:cNvSpPr>
          <p:nvPr/>
        </p:nvSpPr>
        <p:spPr>
          <a:xfrm>
            <a:off x="6385302" y="736585"/>
            <a:ext cx="1208868" cy="4299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FILAMENT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3111901" y="1850438"/>
            <a:ext cx="1770065" cy="4299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HOT END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7908253" y="3684674"/>
            <a:ext cx="1886676" cy="4299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FILAMENT LAYER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2873402" y="4465731"/>
            <a:ext cx="1886676" cy="4299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PRINT BED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62651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634" y="0"/>
            <a:ext cx="5620732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8  - 3D PRINTING WORLD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8012847" y="5377643"/>
            <a:ext cx="3036376" cy="4299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CONTROL PANEL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969662" y="3595684"/>
            <a:ext cx="3036376" cy="429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PRINT BED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69662" y="2623395"/>
            <a:ext cx="3036376" cy="429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EXTRUDER 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1039009" y="3105802"/>
            <a:ext cx="3036376" cy="429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HOT END</a:t>
            </a:r>
            <a:endParaRPr lang="cs-CZ" sz="20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3121572" y="2623395"/>
            <a:ext cx="1576552" cy="182867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3121572" y="3035296"/>
            <a:ext cx="1970690" cy="182868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3121572" y="3765948"/>
            <a:ext cx="814123" cy="338519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 flipH="1" flipV="1">
            <a:off x="6921063" y="5220393"/>
            <a:ext cx="1671144" cy="314500"/>
          </a:xfrm>
          <a:prstGeom prst="straightConnector1">
            <a:avLst/>
          </a:prstGeom>
          <a:ln>
            <a:solidFill>
              <a:srgbClr val="1D1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099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4309</TotalTime>
  <Words>605</Words>
  <Application>Microsoft Office PowerPoint</Application>
  <PresentationFormat>Širokoúhlá obrazovka</PresentationFormat>
  <Paragraphs>132</Paragraphs>
  <Slides>30</Slides>
  <Notes>23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132</cp:revision>
  <dcterms:created xsi:type="dcterms:W3CDTF">2020-11-12T07:59:26Z</dcterms:created>
  <dcterms:modified xsi:type="dcterms:W3CDTF">2022-02-01T22:16:17Z</dcterms:modified>
</cp:coreProperties>
</file>