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400" r:id="rId2"/>
    <p:sldId id="302" r:id="rId3"/>
    <p:sldId id="303" r:id="rId4"/>
    <p:sldId id="348" r:id="rId5"/>
    <p:sldId id="401" r:id="rId6"/>
    <p:sldId id="403" r:id="rId7"/>
    <p:sldId id="402" r:id="rId8"/>
    <p:sldId id="404" r:id="rId9"/>
    <p:sldId id="405" r:id="rId10"/>
    <p:sldId id="396" r:id="rId11"/>
    <p:sldId id="411" r:id="rId12"/>
    <p:sldId id="407" r:id="rId13"/>
    <p:sldId id="409" r:id="rId14"/>
    <p:sldId id="408" r:id="rId15"/>
    <p:sldId id="410" r:id="rId16"/>
    <p:sldId id="412" r:id="rId17"/>
    <p:sldId id="413" r:id="rId18"/>
    <p:sldId id="335" r:id="rId19"/>
    <p:sldId id="320" r:id="rId2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5"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1D1B"/>
    <a:srgbClr val="FAF4F6"/>
    <a:srgbClr val="6BCA86"/>
    <a:srgbClr val="F4F8FB"/>
    <a:srgbClr val="000000"/>
    <a:srgbClr val="FFFFFF"/>
    <a:srgbClr val="FFE12D"/>
    <a:srgbClr val="FF0000"/>
    <a:srgbClr val="F9F9F9"/>
    <a:srgbClr val="F1F1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574" autoAdjust="0"/>
    <p:restoredTop sz="82187" autoAdjust="0"/>
  </p:normalViewPr>
  <p:slideViewPr>
    <p:cSldViewPr snapToGrid="0" showGuides="1">
      <p:cViewPr varScale="1">
        <p:scale>
          <a:sx n="62" d="100"/>
          <a:sy n="62" d="100"/>
        </p:scale>
        <p:origin x="1158" y="72"/>
      </p:cViewPr>
      <p:guideLst>
        <p:guide orient="horz" pos="2205"/>
        <p:guide pos="3840"/>
      </p:guideLst>
    </p:cSldViewPr>
  </p:slideViewPr>
  <p:notesTextViewPr>
    <p:cViewPr>
      <p:scale>
        <a:sx n="1" d="1"/>
        <a:sy n="1" d="1"/>
      </p:scale>
      <p:origin x="0" y="0"/>
    </p:cViewPr>
  </p:notesTextViewPr>
  <p:notesViewPr>
    <p:cSldViewPr snapToGrid="0" showGuides="1">
      <p:cViewPr varScale="1">
        <p:scale>
          <a:sx n="58" d="100"/>
          <a:sy n="58" d="100"/>
        </p:scale>
        <p:origin x="1878"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8712E80-2961-4904-9F7A-8EFA2BDDD0F7}" type="datetimeFigureOut">
              <a:rPr lang="cs-CZ" smtClean="0"/>
              <a:t>1. 2. 2022</a:t>
            </a:fld>
            <a:endParaRPr lang="cs-CZ"/>
          </a:p>
        </p:txBody>
      </p:sp>
      <p:sp>
        <p:nvSpPr>
          <p:cNvPr id="4" name="Zástupný symbol pro zápatí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1CA681C-14E5-4401-AE48-FC1D7845CE29}" type="slidenum">
              <a:rPr lang="cs-CZ" smtClean="0"/>
              <a:t>‹#›</a:t>
            </a:fld>
            <a:endParaRPr lang="cs-CZ"/>
          </a:p>
        </p:txBody>
      </p:sp>
    </p:spTree>
    <p:extLst>
      <p:ext uri="{BB962C8B-B14F-4D97-AF65-F5344CB8AC3E}">
        <p14:creationId xmlns:p14="http://schemas.microsoft.com/office/powerpoint/2010/main" val="229416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65467A-3161-4F92-AB0F-653335DC4D21}" type="datetimeFigureOut">
              <a:rPr lang="cs-CZ" smtClean="0"/>
              <a:t>1. 2. 2022</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ED3BF5-1E13-4EB0-ABE4-E9325004BF10}" type="slidenum">
              <a:rPr lang="cs-CZ" smtClean="0"/>
              <a:t>‹#›</a:t>
            </a:fld>
            <a:endParaRPr lang="cs-CZ"/>
          </a:p>
        </p:txBody>
      </p:sp>
    </p:spTree>
    <p:extLst>
      <p:ext uri="{BB962C8B-B14F-4D97-AF65-F5344CB8AC3E}">
        <p14:creationId xmlns:p14="http://schemas.microsoft.com/office/powerpoint/2010/main" val="3542301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pexels.com/cs-cz/@tbphotography"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Picture:</a:t>
            </a:r>
            <a:r>
              <a:rPr lang="cs-CZ" baseline="0" dirty="0" smtClean="0"/>
              <a:t> Magda </a:t>
            </a:r>
            <a:r>
              <a:rPr lang="cs-CZ" baseline="0" dirty="0" err="1" smtClean="0"/>
              <a:t>Ehlers</a:t>
            </a:r>
            <a:r>
              <a:rPr lang="cs-CZ" baseline="0" dirty="0" smtClean="0"/>
              <a:t>, source: Pexels.com</a:t>
            </a:r>
            <a:endParaRPr lang="cs-CZ" dirty="0"/>
          </a:p>
        </p:txBody>
      </p:sp>
      <p:sp>
        <p:nvSpPr>
          <p:cNvPr id="4" name="Zástupný symbol pro číslo snímku 3"/>
          <p:cNvSpPr>
            <a:spLocks noGrp="1"/>
          </p:cNvSpPr>
          <p:nvPr>
            <p:ph type="sldNum" sz="quarter" idx="10"/>
          </p:nvPr>
        </p:nvSpPr>
        <p:spPr/>
        <p:txBody>
          <a:bodyPr/>
          <a:lstStyle/>
          <a:p>
            <a:fld id="{5098B67A-BB60-4C1B-BBBB-0D2D45F4F336}" type="slidenum">
              <a:rPr lang="cs-CZ" smtClean="0"/>
              <a:t>1</a:t>
            </a:fld>
            <a:endParaRPr lang="cs-CZ"/>
          </a:p>
        </p:txBody>
      </p:sp>
    </p:spTree>
    <p:extLst>
      <p:ext uri="{BB962C8B-B14F-4D97-AF65-F5344CB8AC3E}">
        <p14:creationId xmlns:p14="http://schemas.microsoft.com/office/powerpoint/2010/main" val="3443496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fontAlgn="ctr"/>
            <a:r>
              <a:rPr lang="cs-CZ" dirty="0" smtClean="0"/>
              <a:t>Source: </a:t>
            </a:r>
            <a:r>
              <a:rPr lang="cs-CZ" sz="1200" b="0" i="0" kern="1200" dirty="0" err="1" smtClean="0">
                <a:solidFill>
                  <a:schemeClr val="tx1"/>
                </a:solidFill>
                <a:effectLst/>
                <a:latin typeface="+mn-lt"/>
                <a:ea typeface="+mn-ea"/>
                <a:cs typeface="+mn-cs"/>
              </a:rPr>
              <a:t>Benchtop</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Extrusion</a:t>
            </a:r>
            <a:r>
              <a:rPr lang="cs-CZ" sz="1200" b="0" i="0" kern="1200" dirty="0" smtClean="0">
                <a:solidFill>
                  <a:schemeClr val="tx1"/>
                </a:solidFill>
                <a:effectLst/>
                <a:latin typeface="+mn-lt"/>
                <a:ea typeface="+mn-ea"/>
                <a:cs typeface="+mn-cs"/>
              </a:rPr>
              <a:t> </a:t>
            </a:r>
            <a:r>
              <a:rPr lang="cs-CZ" sz="1200" b="0" i="0" kern="1200" dirty="0" err="1" smtClean="0">
                <a:solidFill>
                  <a:schemeClr val="tx1"/>
                </a:solidFill>
                <a:effectLst/>
                <a:latin typeface="+mn-lt"/>
                <a:ea typeface="+mn-ea"/>
                <a:cs typeface="+mn-cs"/>
              </a:rPr>
              <a:t>Machine</a:t>
            </a:r>
            <a:endParaRPr lang="cs-CZ" sz="1200" b="0" i="0" kern="1200" dirty="0" smtClean="0">
              <a:solidFill>
                <a:schemeClr val="tx1"/>
              </a:solidFill>
              <a:effectLst/>
              <a:latin typeface="+mn-lt"/>
              <a:ea typeface="+mn-ea"/>
              <a:cs typeface="+mn-cs"/>
            </a:endParaRPr>
          </a:p>
          <a:p>
            <a:r>
              <a:rPr lang="cs-CZ" dirty="0" smtClean="0"/>
              <a:t>ZEPHYR</a:t>
            </a:r>
            <a:r>
              <a:rPr lang="cs-CZ" baseline="0" dirty="0" smtClean="0"/>
              <a:t> BROS. – PRECIOUS PLASTIC AUSTRALIA</a:t>
            </a:r>
            <a:endParaRPr lang="cs-CZ" dirty="0"/>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17</a:t>
            </a:fld>
            <a:endParaRPr lang="cs-CZ"/>
          </a:p>
        </p:txBody>
      </p:sp>
    </p:spTree>
    <p:extLst>
      <p:ext uri="{BB962C8B-B14F-4D97-AF65-F5344CB8AC3E}">
        <p14:creationId xmlns:p14="http://schemas.microsoft.com/office/powerpoint/2010/main" val="1514084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MAKE A RECAP</a:t>
            </a:r>
            <a:endParaRPr lang="cs-CZ" dirty="0"/>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18</a:t>
            </a:fld>
            <a:endParaRPr lang="cs-CZ"/>
          </a:p>
        </p:txBody>
      </p:sp>
    </p:spTree>
    <p:extLst>
      <p:ext uri="{BB962C8B-B14F-4D97-AF65-F5344CB8AC3E}">
        <p14:creationId xmlns:p14="http://schemas.microsoft.com/office/powerpoint/2010/main" val="1228057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098B67A-BB60-4C1B-BBBB-0D2D45F4F336}" type="slidenum">
              <a:rPr lang="cs-CZ" smtClean="0"/>
              <a:t>19</a:t>
            </a:fld>
            <a:endParaRPr lang="cs-CZ"/>
          </a:p>
        </p:txBody>
      </p:sp>
    </p:spTree>
    <p:extLst>
      <p:ext uri="{BB962C8B-B14F-4D97-AF65-F5344CB8AC3E}">
        <p14:creationId xmlns:p14="http://schemas.microsoft.com/office/powerpoint/2010/main" val="4134520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3</a:t>
            </a:fld>
            <a:endParaRPr lang="cs-CZ"/>
          </a:p>
        </p:txBody>
      </p:sp>
    </p:spTree>
    <p:extLst>
      <p:ext uri="{BB962C8B-B14F-4D97-AF65-F5344CB8AC3E}">
        <p14:creationId xmlns:p14="http://schemas.microsoft.com/office/powerpoint/2010/main" val="404503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smtClean="0">
                <a:solidFill>
                  <a:schemeClr val="tx1"/>
                </a:solidFill>
                <a:effectLst/>
                <a:latin typeface="+mn-lt"/>
                <a:ea typeface="+mn-ea"/>
                <a:cs typeface="+mn-cs"/>
              </a:rPr>
              <a:t>IOC Sustainability Report highlights 2017-2020 achievements across the Olympic Movement</a:t>
            </a:r>
          </a:p>
          <a:p>
            <a:r>
              <a:rPr lang="cs-CZ" dirty="0" smtClean="0"/>
              <a:t>https://olympics.com/ioc/news/ioc-sustainability-report-highlights-2017-2020-achievements-across-the-olympic-movement</a:t>
            </a:r>
            <a:endParaRPr lang="cs-CZ" dirty="0"/>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4</a:t>
            </a:fld>
            <a:endParaRPr lang="cs-CZ"/>
          </a:p>
        </p:txBody>
      </p:sp>
    </p:spTree>
    <p:extLst>
      <p:ext uri="{BB962C8B-B14F-4D97-AF65-F5344CB8AC3E}">
        <p14:creationId xmlns:p14="http://schemas.microsoft.com/office/powerpoint/2010/main" val="2014325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Picture source: </a:t>
            </a:r>
            <a:r>
              <a:rPr lang="cs-CZ" sz="1200" b="1" i="0" u="none" strike="noStrike" kern="1200" dirty="0" err="1" smtClean="0">
                <a:solidFill>
                  <a:schemeClr val="tx1"/>
                </a:solidFill>
                <a:effectLst/>
                <a:latin typeface="+mn-lt"/>
                <a:ea typeface="+mn-ea"/>
                <a:cs typeface="+mn-cs"/>
                <a:hlinkClick r:id="rId3"/>
              </a:rPr>
              <a:t>Tembela</a:t>
            </a:r>
            <a:r>
              <a:rPr lang="cs-CZ" sz="1200" b="1" i="0" u="none" strike="noStrike" kern="1200" dirty="0" smtClean="0">
                <a:solidFill>
                  <a:schemeClr val="tx1"/>
                </a:solidFill>
                <a:effectLst/>
                <a:latin typeface="+mn-lt"/>
                <a:ea typeface="+mn-ea"/>
                <a:cs typeface="+mn-cs"/>
                <a:hlinkClick r:id="rId3"/>
              </a:rPr>
              <a:t> </a:t>
            </a:r>
            <a:r>
              <a:rPr lang="cs-CZ" sz="1200" b="1" i="0" u="none" strike="noStrike" kern="1200" dirty="0" err="1" smtClean="0">
                <a:solidFill>
                  <a:schemeClr val="tx1"/>
                </a:solidFill>
                <a:effectLst/>
                <a:latin typeface="+mn-lt"/>
                <a:ea typeface="+mn-ea"/>
                <a:cs typeface="+mn-cs"/>
                <a:hlinkClick r:id="rId3"/>
              </a:rPr>
              <a:t>Bohle</a:t>
            </a:r>
            <a:endParaRPr lang="cs-CZ" sz="1200" b="1" i="0" u="none" strike="noStrike" kern="1200" dirty="0" smtClean="0">
              <a:solidFill>
                <a:schemeClr val="tx1"/>
              </a:solidFill>
              <a:effectLst/>
              <a:latin typeface="+mn-lt"/>
              <a:ea typeface="+mn-ea"/>
              <a:cs typeface="+mn-cs"/>
              <a:hlinkClick r:id="rId3"/>
            </a:endParaRPr>
          </a:p>
          <a:p>
            <a:endParaRPr lang="cs-CZ" dirty="0"/>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5</a:t>
            </a:fld>
            <a:endParaRPr lang="cs-CZ"/>
          </a:p>
        </p:txBody>
      </p:sp>
    </p:spTree>
    <p:extLst>
      <p:ext uri="{BB962C8B-B14F-4D97-AF65-F5344CB8AC3E}">
        <p14:creationId xmlns:p14="http://schemas.microsoft.com/office/powerpoint/2010/main" val="580123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Source and more </a:t>
            </a:r>
            <a:r>
              <a:rPr lang="cs-CZ" dirty="0" err="1" smtClean="0"/>
              <a:t>information</a:t>
            </a:r>
            <a:r>
              <a:rPr lang="cs-CZ" dirty="0" smtClean="0"/>
              <a:t>:</a:t>
            </a:r>
            <a:r>
              <a:rPr lang="cs-CZ" baseline="0" dirty="0" smtClean="0"/>
              <a:t> https://behejlesy.cz/cms.front.page/page/625</a:t>
            </a:r>
            <a:endParaRPr lang="cs-CZ" dirty="0"/>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7</a:t>
            </a:fld>
            <a:endParaRPr lang="cs-CZ"/>
          </a:p>
        </p:txBody>
      </p:sp>
    </p:spTree>
    <p:extLst>
      <p:ext uri="{BB962C8B-B14F-4D97-AF65-F5344CB8AC3E}">
        <p14:creationId xmlns:p14="http://schemas.microsoft.com/office/powerpoint/2010/main" val="3709974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kern="1200" dirty="0" smtClean="0">
                <a:solidFill>
                  <a:schemeClr val="tx1"/>
                </a:solidFill>
                <a:effectLst/>
                <a:latin typeface="+mn-lt"/>
                <a:ea typeface="+mn-ea"/>
                <a:cs typeface="+mn-cs"/>
              </a:rPr>
              <a:t>TRY TO</a:t>
            </a:r>
            <a:r>
              <a:rPr lang="cs-CZ" sz="1200" b="0" i="0" kern="1200" baseline="0" dirty="0" smtClean="0">
                <a:solidFill>
                  <a:schemeClr val="tx1"/>
                </a:solidFill>
                <a:effectLst/>
                <a:latin typeface="+mn-lt"/>
                <a:ea typeface="+mn-ea"/>
                <a:cs typeface="+mn-cs"/>
              </a:rPr>
              <a:t> IDENTIFY PLASTIC USED ON SPORT EVENT YOU KNOW, TRY TO PROPOSE IMPROVEMENTS AND EVALUATE THEIR IMPACT</a:t>
            </a:r>
            <a:endParaRPr lang="cs-CZ" sz="1200" b="0" i="0" kern="1200" dirty="0" smtClean="0">
              <a:solidFill>
                <a:schemeClr val="tx1"/>
              </a:solidFill>
              <a:effectLst/>
              <a:latin typeface="+mn-lt"/>
              <a:ea typeface="+mn-ea"/>
              <a:cs typeface="+mn-cs"/>
            </a:endParaRPr>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10</a:t>
            </a:fld>
            <a:endParaRPr lang="cs-CZ"/>
          </a:p>
        </p:txBody>
      </p:sp>
    </p:spTree>
    <p:extLst>
      <p:ext uri="{BB962C8B-B14F-4D97-AF65-F5344CB8AC3E}">
        <p14:creationId xmlns:p14="http://schemas.microsoft.com/office/powerpoint/2010/main" val="41141127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Source: </a:t>
            </a:r>
            <a:r>
              <a:rPr lang="cs-CZ" dirty="0" err="1" smtClean="0"/>
              <a:t>Precious</a:t>
            </a:r>
            <a:r>
              <a:rPr lang="cs-CZ" dirty="0" smtClean="0"/>
              <a:t> </a:t>
            </a:r>
            <a:r>
              <a:rPr lang="cs-CZ" dirty="0" err="1" smtClean="0"/>
              <a:t>Plastic</a:t>
            </a:r>
            <a:r>
              <a:rPr lang="cs-CZ" dirty="0" smtClean="0"/>
              <a:t> </a:t>
            </a:r>
            <a:r>
              <a:rPr lang="cs-CZ" dirty="0" err="1" smtClean="0"/>
              <a:t>extrusion</a:t>
            </a:r>
            <a:r>
              <a:rPr lang="cs-CZ" dirty="0" smtClean="0"/>
              <a:t> </a:t>
            </a:r>
            <a:r>
              <a:rPr lang="cs-CZ" dirty="0" err="1" smtClean="0"/>
              <a:t>machine</a:t>
            </a:r>
            <a:r>
              <a:rPr lang="cs-CZ" dirty="0" smtClean="0"/>
              <a:t> </a:t>
            </a:r>
          </a:p>
          <a:p>
            <a:endParaRPr lang="cs-CZ" dirty="0"/>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12</a:t>
            </a:fld>
            <a:endParaRPr lang="cs-CZ"/>
          </a:p>
        </p:txBody>
      </p:sp>
    </p:spTree>
    <p:extLst>
      <p:ext uri="{BB962C8B-B14F-4D97-AF65-F5344CB8AC3E}">
        <p14:creationId xmlns:p14="http://schemas.microsoft.com/office/powerpoint/2010/main" val="11961738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Source: https://www.designweek.co.uk/issues/17-23-february-2020/precious-plastic/</a:t>
            </a:r>
            <a:endParaRPr lang="cs-CZ" dirty="0"/>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13</a:t>
            </a:fld>
            <a:endParaRPr lang="cs-CZ"/>
          </a:p>
        </p:txBody>
      </p:sp>
    </p:spTree>
    <p:extLst>
      <p:ext uri="{BB962C8B-B14F-4D97-AF65-F5344CB8AC3E}">
        <p14:creationId xmlns:p14="http://schemas.microsoft.com/office/powerpoint/2010/main" val="1743215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Source: </a:t>
            </a:r>
            <a:r>
              <a:rPr lang="cs-CZ" dirty="0" err="1" smtClean="0"/>
              <a:t>Precious</a:t>
            </a:r>
            <a:r>
              <a:rPr lang="cs-CZ" dirty="0" smtClean="0"/>
              <a:t> </a:t>
            </a:r>
            <a:r>
              <a:rPr lang="cs-CZ" dirty="0" err="1" smtClean="0"/>
              <a:t>Plastic</a:t>
            </a:r>
            <a:r>
              <a:rPr lang="cs-CZ" dirty="0" smtClean="0"/>
              <a:t> – </a:t>
            </a:r>
            <a:r>
              <a:rPr lang="cs-CZ" dirty="0" err="1" smtClean="0"/>
              <a:t>brick</a:t>
            </a:r>
            <a:r>
              <a:rPr lang="cs-CZ" dirty="0" smtClean="0"/>
              <a:t> </a:t>
            </a:r>
            <a:r>
              <a:rPr lang="cs-CZ" dirty="0" err="1" smtClean="0"/>
              <a:t>wall</a:t>
            </a:r>
            <a:endParaRPr lang="cs-CZ" dirty="0"/>
          </a:p>
        </p:txBody>
      </p:sp>
      <p:sp>
        <p:nvSpPr>
          <p:cNvPr id="4" name="Zástupný symbol pro číslo snímku 3"/>
          <p:cNvSpPr>
            <a:spLocks noGrp="1"/>
          </p:cNvSpPr>
          <p:nvPr>
            <p:ph type="sldNum" sz="quarter" idx="10"/>
          </p:nvPr>
        </p:nvSpPr>
        <p:spPr/>
        <p:txBody>
          <a:bodyPr/>
          <a:lstStyle/>
          <a:p>
            <a:fld id="{E5ED3BF5-1E13-4EB0-ABE4-E9325004BF10}" type="slidenum">
              <a:rPr lang="cs-CZ" smtClean="0"/>
              <a:t>14</a:t>
            </a:fld>
            <a:endParaRPr lang="cs-CZ"/>
          </a:p>
        </p:txBody>
      </p:sp>
    </p:spTree>
    <p:extLst>
      <p:ext uri="{BB962C8B-B14F-4D97-AF65-F5344CB8AC3E}">
        <p14:creationId xmlns:p14="http://schemas.microsoft.com/office/powerpoint/2010/main" val="204162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81CA72EF-142E-4C52-98C9-7DD908699CCA}" type="datetimeFigureOut">
              <a:rPr lang="cs-CZ" smtClean="0"/>
              <a:t>1. 2. 2022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1335750250"/>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1CA72EF-142E-4C52-98C9-7DD908699CCA}" type="datetimeFigureOut">
              <a:rPr lang="cs-CZ" smtClean="0"/>
              <a:t>1. 2. 2022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3284286802"/>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1CA72EF-142E-4C52-98C9-7DD908699CCA}" type="datetimeFigureOut">
              <a:rPr lang="cs-CZ" smtClean="0"/>
              <a:t>1. 2. 2022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1746168082"/>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81CA72EF-142E-4C52-98C9-7DD908699CCA}" type="datetimeFigureOut">
              <a:rPr lang="cs-CZ" smtClean="0"/>
              <a:t>1. 2. 2022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2441190907"/>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81CA72EF-142E-4C52-98C9-7DD908699CCA}" type="datetimeFigureOut">
              <a:rPr lang="cs-CZ" smtClean="0"/>
              <a:t>1. 2. 2022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3631999071"/>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81CA72EF-142E-4C52-98C9-7DD908699CCA}" type="datetimeFigureOut">
              <a:rPr lang="cs-CZ" smtClean="0"/>
              <a:t>1. 2. 2022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317548393"/>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81CA72EF-142E-4C52-98C9-7DD908699CCA}" type="datetimeFigureOut">
              <a:rPr lang="cs-CZ" smtClean="0"/>
              <a:t>1. 2. 2022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1696924363"/>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81CA72EF-142E-4C52-98C9-7DD908699CCA}" type="datetimeFigureOut">
              <a:rPr lang="cs-CZ" smtClean="0"/>
              <a:t>1. 2. 2022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2727920227"/>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81CA72EF-142E-4C52-98C9-7DD908699CCA}" type="datetimeFigureOut">
              <a:rPr lang="cs-CZ" smtClean="0"/>
              <a:t>1. 2. 2022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1643050195"/>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81CA72EF-142E-4C52-98C9-7DD908699CCA}" type="datetimeFigureOut">
              <a:rPr lang="cs-CZ" smtClean="0"/>
              <a:t>1. 2. 2022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842365691"/>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81CA72EF-142E-4C52-98C9-7DD908699CCA}" type="datetimeFigureOut">
              <a:rPr lang="cs-CZ" smtClean="0"/>
              <a:t>1. 2. 2022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376BB81-6F8F-4AE1-A069-9CE28D5E0935}" type="slidenum">
              <a:rPr lang="cs-CZ" smtClean="0"/>
              <a:t>‹#›</a:t>
            </a:fld>
            <a:endParaRPr lang="cs-CZ"/>
          </a:p>
        </p:txBody>
      </p:sp>
    </p:spTree>
    <p:extLst>
      <p:ext uri="{BB962C8B-B14F-4D97-AF65-F5344CB8AC3E}">
        <p14:creationId xmlns:p14="http://schemas.microsoft.com/office/powerpoint/2010/main" val="133029013"/>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CA72EF-142E-4C52-98C9-7DD908699CCA}" type="datetimeFigureOut">
              <a:rPr lang="cs-CZ" smtClean="0"/>
              <a:t>1. 2. 2022</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76BB81-6F8F-4AE1-A069-9CE28D5E0935}" type="slidenum">
              <a:rPr lang="cs-CZ" smtClean="0"/>
              <a:t>‹#›</a:t>
            </a:fld>
            <a:endParaRPr lang="cs-CZ"/>
          </a:p>
        </p:txBody>
      </p:sp>
    </p:spTree>
    <p:extLst>
      <p:ext uri="{BB962C8B-B14F-4D97-AF65-F5344CB8AC3E}">
        <p14:creationId xmlns:p14="http://schemas.microsoft.com/office/powerpoint/2010/main" val="442276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instagram.com/plastmaker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hyperlink" Target="https://www.youtube.com/channel/UCleLIUaJMMMh3QzqmwOPM3Q" TargetMode="Externa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446215">
            <a:off x="2849007" y="-804928"/>
            <a:ext cx="9992232" cy="9992232"/>
          </a:xfrm>
          <a:prstGeom prst="rect">
            <a:avLst/>
          </a:prstGeom>
        </p:spPr>
      </p:pic>
      <p:sp>
        <p:nvSpPr>
          <p:cNvPr id="4" name="Obdélník 3"/>
          <p:cNvSpPr/>
          <p:nvPr/>
        </p:nvSpPr>
        <p:spPr>
          <a:xfrm rot="1871790">
            <a:off x="-4894077" y="-4054930"/>
            <a:ext cx="9740026" cy="12206917"/>
          </a:xfrm>
          <a:prstGeom prst="rect">
            <a:avLst/>
          </a:prstGeom>
          <a:solidFill>
            <a:srgbClr val="1D1D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10" name="Obrázek 9"/>
          <p:cNvPicPr>
            <a:picLocks noChangeAspect="1"/>
          </p:cNvPicPr>
          <p:nvPr/>
        </p:nvPicPr>
        <p:blipFill rotWithShape="1">
          <a:blip r:embed="rId4">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
        <p:nvSpPr>
          <p:cNvPr id="7" name="TextovéPole 6"/>
          <p:cNvSpPr txBox="1"/>
          <p:nvPr/>
        </p:nvSpPr>
        <p:spPr>
          <a:xfrm>
            <a:off x="505325" y="3499762"/>
            <a:ext cx="646331" cy="369332"/>
          </a:xfrm>
          <a:prstGeom prst="rect">
            <a:avLst/>
          </a:prstGeom>
          <a:noFill/>
        </p:spPr>
        <p:txBody>
          <a:bodyPr wrap="none" rtlCol="0">
            <a:spAutoFit/>
          </a:bodyPr>
          <a:lstStyle/>
          <a:p>
            <a:r>
              <a:rPr lang="cs-CZ" dirty="0">
                <a:solidFill>
                  <a:schemeClr val="bg1"/>
                </a:solidFill>
                <a:latin typeface="HelveticaNeueLT Com 35 Th" panose="020B0403020202020204" pitchFamily="34" charset="-18"/>
              </a:rPr>
              <a:t>6</a:t>
            </a:r>
            <a:r>
              <a:rPr lang="cs-CZ" dirty="0" smtClean="0">
                <a:solidFill>
                  <a:schemeClr val="bg1"/>
                </a:solidFill>
                <a:latin typeface="HelveticaNeueLT Com 35 Th" panose="020B0403020202020204" pitchFamily="34" charset="-18"/>
              </a:rPr>
              <a:t>/10</a:t>
            </a:r>
            <a:endParaRPr lang="cs-CZ" dirty="0">
              <a:solidFill>
                <a:schemeClr val="bg1"/>
              </a:solidFill>
              <a:latin typeface="HelveticaNeueLT Com 35 Th" panose="020B0403020202020204" pitchFamily="34" charset="-18"/>
            </a:endParaRPr>
          </a:p>
        </p:txBody>
      </p:sp>
      <p:sp>
        <p:nvSpPr>
          <p:cNvPr id="9" name="TextovéPole 8"/>
          <p:cNvSpPr txBox="1"/>
          <p:nvPr/>
        </p:nvSpPr>
        <p:spPr>
          <a:xfrm>
            <a:off x="505325" y="2474893"/>
            <a:ext cx="2797241" cy="954107"/>
          </a:xfrm>
          <a:prstGeom prst="rect">
            <a:avLst/>
          </a:prstGeom>
          <a:noFill/>
        </p:spPr>
        <p:txBody>
          <a:bodyPr wrap="none" rtlCol="0">
            <a:spAutoFit/>
          </a:bodyPr>
          <a:lstStyle/>
          <a:p>
            <a:r>
              <a:rPr lang="cs-CZ" sz="2800" dirty="0" smtClean="0">
                <a:solidFill>
                  <a:schemeClr val="bg1"/>
                </a:solidFill>
                <a:latin typeface="HelveticaNeueLT Com 35 Th" panose="020B0403020202020204" pitchFamily="34" charset="-18"/>
              </a:rPr>
              <a:t>SUSTAINABILITY </a:t>
            </a:r>
          </a:p>
          <a:p>
            <a:r>
              <a:rPr lang="cs-CZ" sz="2800" dirty="0" smtClean="0">
                <a:solidFill>
                  <a:schemeClr val="bg1"/>
                </a:solidFill>
                <a:latin typeface="HelveticaNeueLT Com 35 Th" panose="020B0403020202020204" pitchFamily="34" charset="-18"/>
              </a:rPr>
              <a:t>IN SPORT</a:t>
            </a:r>
          </a:p>
        </p:txBody>
      </p:sp>
    </p:spTree>
    <p:extLst>
      <p:ext uri="{BB962C8B-B14F-4D97-AF65-F5344CB8AC3E}">
        <p14:creationId xmlns:p14="http://schemas.microsoft.com/office/powerpoint/2010/main" val="4049312965"/>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3514725" y="2942828"/>
            <a:ext cx="5162550" cy="1115219"/>
          </a:xfrm>
        </p:spPr>
        <p:txBody>
          <a:bodyPr>
            <a:normAutofit/>
          </a:bodyPr>
          <a:lstStyle/>
          <a:p>
            <a:pPr marL="0" indent="0" algn="ctr">
              <a:lnSpc>
                <a:spcPct val="150000"/>
              </a:lnSpc>
              <a:buNone/>
            </a:pPr>
            <a:r>
              <a:rPr lang="en-US" sz="2000" dirty="0">
                <a:solidFill>
                  <a:schemeClr val="bg1"/>
                </a:solidFill>
                <a:latin typeface="HelveticaNeueLT Com 35 Th" panose="020B0403020202020204" pitchFamily="34" charset="-18"/>
              </a:rPr>
              <a:t>EVALUATION OF THE IMPACT OF PLASTIC WASTE DURING A SPORTING EVENT</a:t>
            </a:r>
            <a:endParaRPr lang="cs-CZ" sz="2000" dirty="0">
              <a:solidFill>
                <a:schemeClr val="bg1"/>
              </a:solidFill>
              <a:latin typeface="HelveticaNeueLT Com 35 Th" panose="020B0403020202020204" pitchFamily="34" charset="-18"/>
            </a:endParaRPr>
          </a:p>
        </p:txBody>
      </p:sp>
      <p:pic>
        <p:nvPicPr>
          <p:cNvPr id="5" name="Obrázek 4"/>
          <p:cNvPicPr>
            <a:picLocks noChangeAspect="1"/>
          </p:cNvPicPr>
          <p:nvPr/>
        </p:nvPicPr>
        <p:blipFill rotWithShape="1">
          <a:blip r:embed="rId3">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
        <p:nvSpPr>
          <p:cNvPr id="8" name="TextovéPole 7"/>
          <p:cNvSpPr txBox="1"/>
          <p:nvPr/>
        </p:nvSpPr>
        <p:spPr>
          <a:xfrm>
            <a:off x="838200" y="6106696"/>
            <a:ext cx="6446520" cy="338554"/>
          </a:xfrm>
          <a:prstGeom prst="rect">
            <a:avLst/>
          </a:prstGeom>
          <a:noFill/>
        </p:spPr>
        <p:txBody>
          <a:bodyPr wrap="square" rtlCol="0">
            <a:spAutoFit/>
          </a:bodyPr>
          <a:lstStyle/>
          <a:p>
            <a:r>
              <a:rPr lang="cs-CZ" sz="1600" dirty="0" smtClean="0">
                <a:solidFill>
                  <a:schemeClr val="bg1">
                    <a:lumMod val="95000"/>
                  </a:schemeClr>
                </a:solidFill>
                <a:latin typeface="HelveticaNeueLT Com 35 Th" panose="020B0403020202020204" pitchFamily="34" charset="-18"/>
              </a:rPr>
              <a:t>LESSON 6 – SUSTAINABILITY IN SPORT</a:t>
            </a:r>
            <a:endParaRPr lang="cs-CZ" sz="1600" dirty="0">
              <a:solidFill>
                <a:schemeClr val="bg1">
                  <a:lumMod val="95000"/>
                </a:schemeClr>
              </a:solidFill>
              <a:latin typeface="HelveticaNeueLT Com 35 Th" panose="020B0403020202020204" pitchFamily="34" charset="-18"/>
            </a:endParaRPr>
          </a:p>
        </p:txBody>
      </p:sp>
    </p:spTree>
    <p:extLst>
      <p:ext uri="{BB962C8B-B14F-4D97-AF65-F5344CB8AC3E}">
        <p14:creationId xmlns:p14="http://schemas.microsoft.com/office/powerpoint/2010/main" val="3395904604"/>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AF4F6"/>
        </a:solidFill>
        <a:effectLst/>
      </p:bgPr>
    </p:bg>
    <p:spTree>
      <p:nvGrpSpPr>
        <p:cNvPr id="1" name=""/>
        <p:cNvGrpSpPr/>
        <p:nvPr/>
      </p:nvGrpSpPr>
      <p:grpSpPr>
        <a:xfrm>
          <a:off x="0" y="0"/>
          <a:ext cx="0" cy="0"/>
          <a:chOff x="0" y="0"/>
          <a:chExt cx="0" cy="0"/>
        </a:xfrm>
      </p:grpSpPr>
      <p:pic>
        <p:nvPicPr>
          <p:cNvPr id="2" name="Obrázek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72099" y="-486974"/>
            <a:ext cx="7974823" cy="7974823"/>
          </a:xfrm>
          <a:prstGeom prst="rect">
            <a:avLst/>
          </a:prstGeom>
        </p:spPr>
      </p:pic>
      <p:sp>
        <p:nvSpPr>
          <p:cNvPr id="4" name="Zástupný symbol pro obsah 2"/>
          <p:cNvSpPr>
            <a:spLocks noGrp="1"/>
          </p:cNvSpPr>
          <p:nvPr>
            <p:ph idx="1"/>
          </p:nvPr>
        </p:nvSpPr>
        <p:spPr>
          <a:xfrm>
            <a:off x="838200" y="2797017"/>
            <a:ext cx="10515600" cy="1406842"/>
          </a:xfrm>
        </p:spPr>
        <p:txBody>
          <a:bodyPr>
            <a:normAutofit/>
          </a:bodyPr>
          <a:lstStyle/>
          <a:p>
            <a:pPr marL="0" indent="0">
              <a:buNone/>
            </a:pPr>
            <a:r>
              <a:rPr lang="cs-CZ" sz="2400" dirty="0" smtClean="0">
                <a:solidFill>
                  <a:srgbClr val="1D1D1B"/>
                </a:solidFill>
                <a:latin typeface="HelveticaNeueLT Com 35 Th" panose="020B0403020202020204" pitchFamily="34" charset="-18"/>
              </a:rPr>
              <a:t>ACTIVITIES: </a:t>
            </a:r>
          </a:p>
          <a:p>
            <a:pPr marL="0" indent="0">
              <a:buNone/>
            </a:pPr>
            <a:r>
              <a:rPr lang="cs-CZ" sz="2400" dirty="0" smtClean="0">
                <a:solidFill>
                  <a:srgbClr val="1D1D1B"/>
                </a:solidFill>
                <a:latin typeface="HelveticaNeueLT Com 35 Th" panose="020B0403020202020204" pitchFamily="34" charset="-18"/>
              </a:rPr>
              <a:t>PRODUCTION OF PLASTIC MEDALS</a:t>
            </a:r>
          </a:p>
          <a:p>
            <a:pPr marL="0" indent="0">
              <a:buNone/>
            </a:pPr>
            <a:r>
              <a:rPr lang="cs-CZ" sz="2400" dirty="0" smtClean="0">
                <a:solidFill>
                  <a:srgbClr val="1D1D1B"/>
                </a:solidFill>
                <a:latin typeface="HelveticaNeueLT Com 35 Th" panose="020B0403020202020204" pitchFamily="34" charset="-18"/>
              </a:rPr>
              <a:t>FINISH LEAF LAMP ASSEMBLY</a:t>
            </a:r>
            <a:endParaRPr lang="cs-CZ" dirty="0" smtClean="0">
              <a:solidFill>
                <a:srgbClr val="1D1D1B"/>
              </a:solidFill>
              <a:latin typeface="HelveticaNeueLT Com 35 Th" panose="020B0403020202020204" pitchFamily="34" charset="-18"/>
            </a:endParaRPr>
          </a:p>
        </p:txBody>
      </p:sp>
      <p:pic>
        <p:nvPicPr>
          <p:cNvPr id="5" name="Obrázek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28331" b="74344" l="4559" r="16780"/>
                    </a14:imgEffect>
                  </a14:imgLayer>
                </a14:imgProps>
              </a:ext>
              <a:ext uri="{28A0092B-C50C-407E-A947-70E740481C1C}">
                <a14:useLocalDpi xmlns:a14="http://schemas.microsoft.com/office/drawing/2010/main" val="0"/>
              </a:ext>
            </a:extLst>
          </a:blip>
          <a:srcRect l="3031" t="22580" r="81692" b="19904"/>
          <a:stretch/>
        </p:blipFill>
        <p:spPr>
          <a:xfrm>
            <a:off x="11292681" y="6108700"/>
            <a:ext cx="569118" cy="569118"/>
          </a:xfrm>
          <a:prstGeom prst="rect">
            <a:avLst/>
          </a:prstGeom>
        </p:spPr>
      </p:pic>
      <p:sp>
        <p:nvSpPr>
          <p:cNvPr id="6" name="TextovéPole 5"/>
          <p:cNvSpPr txBox="1"/>
          <p:nvPr/>
        </p:nvSpPr>
        <p:spPr>
          <a:xfrm>
            <a:off x="587542" y="6108700"/>
            <a:ext cx="3710631" cy="338554"/>
          </a:xfrm>
          <a:prstGeom prst="rect">
            <a:avLst/>
          </a:prstGeom>
          <a:noFill/>
        </p:spPr>
        <p:txBody>
          <a:bodyPr wrap="none" rtlCol="0">
            <a:spAutoFit/>
          </a:bodyPr>
          <a:lstStyle/>
          <a:p>
            <a:r>
              <a:rPr lang="cs-CZ" sz="1600" dirty="0" smtClean="0">
                <a:solidFill>
                  <a:schemeClr val="bg1">
                    <a:lumMod val="65000"/>
                  </a:schemeClr>
                </a:solidFill>
                <a:latin typeface="HelveticaNeueLT Com 35 Th" panose="020B0403020202020204" pitchFamily="34" charset="-18"/>
              </a:rPr>
              <a:t>LESSON 6 – SUSTAINABILITY IN SPORT</a:t>
            </a:r>
            <a:endParaRPr lang="cs-CZ" sz="1600" dirty="0">
              <a:solidFill>
                <a:schemeClr val="bg1">
                  <a:lumMod val="65000"/>
                </a:schemeClr>
              </a:solidFill>
              <a:latin typeface="HelveticaNeueLT Com 35 Th" panose="020B0403020202020204" pitchFamily="34" charset="-18"/>
            </a:endParaRPr>
          </a:p>
        </p:txBody>
      </p:sp>
    </p:spTree>
    <p:extLst>
      <p:ext uri="{BB962C8B-B14F-4D97-AF65-F5344CB8AC3E}">
        <p14:creationId xmlns:p14="http://schemas.microsoft.com/office/powerpoint/2010/main" val="1810220479"/>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recious Plastic Commun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Obrázek 4"/>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28331" b="74344" l="4559" r="16780"/>
                    </a14:imgEffect>
                  </a14:imgLayer>
                </a14:imgProps>
              </a:ext>
              <a:ext uri="{28A0092B-C50C-407E-A947-70E740481C1C}">
                <a14:useLocalDpi xmlns:a14="http://schemas.microsoft.com/office/drawing/2010/main" val="0"/>
              </a:ext>
            </a:extLst>
          </a:blip>
          <a:srcRect l="3031" t="22580" r="81692" b="19904"/>
          <a:stretch/>
        </p:blipFill>
        <p:spPr>
          <a:xfrm>
            <a:off x="11292681" y="6108700"/>
            <a:ext cx="569118" cy="569118"/>
          </a:xfrm>
          <a:prstGeom prst="rect">
            <a:avLst/>
          </a:prstGeom>
        </p:spPr>
      </p:pic>
      <p:sp>
        <p:nvSpPr>
          <p:cNvPr id="6" name="TextovéPole 5"/>
          <p:cNvSpPr txBox="1"/>
          <p:nvPr/>
        </p:nvSpPr>
        <p:spPr>
          <a:xfrm>
            <a:off x="587542" y="6108700"/>
            <a:ext cx="3710631" cy="338554"/>
          </a:xfrm>
          <a:prstGeom prst="rect">
            <a:avLst/>
          </a:prstGeom>
          <a:noFill/>
        </p:spPr>
        <p:txBody>
          <a:bodyPr wrap="none" rtlCol="0">
            <a:spAutoFit/>
          </a:bodyPr>
          <a:lstStyle/>
          <a:p>
            <a:r>
              <a:rPr lang="cs-CZ" sz="1600" dirty="0" smtClean="0">
                <a:solidFill>
                  <a:schemeClr val="bg1">
                    <a:lumMod val="65000"/>
                  </a:schemeClr>
                </a:solidFill>
                <a:latin typeface="HelveticaNeueLT Com 35 Th" panose="020B0403020202020204" pitchFamily="34" charset="-18"/>
              </a:rPr>
              <a:t>LESSON 6 – SUSTAINABILITY IN SPORT</a:t>
            </a:r>
            <a:endParaRPr lang="cs-CZ" sz="1600" dirty="0">
              <a:solidFill>
                <a:schemeClr val="bg1">
                  <a:lumMod val="65000"/>
                </a:schemeClr>
              </a:solidFill>
              <a:latin typeface="HelveticaNeueLT Com 35 Th" panose="020B0403020202020204" pitchFamily="34" charset="-18"/>
            </a:endParaRPr>
          </a:p>
        </p:txBody>
      </p:sp>
    </p:spTree>
    <p:extLst>
      <p:ext uri="{BB962C8B-B14F-4D97-AF65-F5344CB8AC3E}">
        <p14:creationId xmlns:p14="http://schemas.microsoft.com/office/powerpoint/2010/main" val="255836963"/>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3"/>
          <a:stretch>
            <a:fillRect/>
          </a:stretch>
        </p:blipFill>
        <p:spPr>
          <a:xfrm>
            <a:off x="1053306" y="100965"/>
            <a:ext cx="10239375" cy="6798945"/>
          </a:xfrm>
          <a:prstGeom prst="rect">
            <a:avLst/>
          </a:prstGeom>
        </p:spPr>
      </p:pic>
      <p:pic>
        <p:nvPicPr>
          <p:cNvPr id="5" name="Obrázek 4"/>
          <p:cNvPicPr>
            <a:picLocks noChangeAspect="1"/>
          </p:cNvPicPr>
          <p:nvPr/>
        </p:nvPicPr>
        <p:blipFill rotWithShape="1">
          <a:blip r:embed="rId4" cstate="print">
            <a:extLst>
              <a:ext uri="{28A0092B-C50C-407E-A947-70E740481C1C}">
                <a14:useLocalDpi xmlns:a14="http://schemas.microsoft.com/office/drawing/2010/main" val="0"/>
              </a:ext>
            </a:extLst>
          </a:blip>
          <a:srcRect l="3031" t="22580" r="81692" b="19904"/>
          <a:stretch/>
        </p:blipFill>
        <p:spPr>
          <a:xfrm>
            <a:off x="11292681" y="6108700"/>
            <a:ext cx="569118" cy="569118"/>
          </a:xfrm>
          <a:prstGeom prst="rect">
            <a:avLst/>
          </a:prstGeom>
        </p:spPr>
      </p:pic>
      <p:sp>
        <p:nvSpPr>
          <p:cNvPr id="6" name="TextovéPole 5"/>
          <p:cNvSpPr txBox="1"/>
          <p:nvPr/>
        </p:nvSpPr>
        <p:spPr>
          <a:xfrm>
            <a:off x="587542" y="6108700"/>
            <a:ext cx="3710631" cy="338554"/>
          </a:xfrm>
          <a:prstGeom prst="rect">
            <a:avLst/>
          </a:prstGeom>
          <a:noFill/>
        </p:spPr>
        <p:txBody>
          <a:bodyPr wrap="none" rtlCol="0">
            <a:spAutoFit/>
          </a:bodyPr>
          <a:lstStyle/>
          <a:p>
            <a:r>
              <a:rPr lang="cs-CZ" sz="1600" dirty="0" smtClean="0">
                <a:solidFill>
                  <a:schemeClr val="bg1">
                    <a:lumMod val="65000"/>
                  </a:schemeClr>
                </a:solidFill>
                <a:latin typeface="HelveticaNeueLT Com 35 Th" panose="020B0403020202020204" pitchFamily="34" charset="-18"/>
              </a:rPr>
              <a:t>LESSON 6 – SUSTAINABILITY IN SPORT</a:t>
            </a:r>
            <a:endParaRPr lang="cs-CZ" sz="1600" dirty="0">
              <a:solidFill>
                <a:schemeClr val="bg1">
                  <a:lumMod val="65000"/>
                </a:schemeClr>
              </a:solidFill>
              <a:latin typeface="HelveticaNeueLT Com 35 Th" panose="020B0403020202020204" pitchFamily="34" charset="-18"/>
            </a:endParaRPr>
          </a:p>
        </p:txBody>
      </p:sp>
    </p:spTree>
    <p:extLst>
      <p:ext uri="{BB962C8B-B14F-4D97-AF65-F5344CB8AC3E}">
        <p14:creationId xmlns:p14="http://schemas.microsoft.com/office/powerpoint/2010/main" val="2812580764"/>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3"/>
          <a:stretch>
            <a:fillRect/>
          </a:stretch>
        </p:blipFill>
        <p:spPr>
          <a:xfrm>
            <a:off x="0" y="-563562"/>
            <a:ext cx="12192000" cy="8128000"/>
          </a:xfrm>
          <a:prstGeom prst="rect">
            <a:avLst/>
          </a:prstGeom>
        </p:spPr>
      </p:pic>
      <p:pic>
        <p:nvPicPr>
          <p:cNvPr id="5" name="Obrázek 4"/>
          <p:cNvPicPr>
            <a:picLocks noChangeAspect="1"/>
          </p:cNvPicPr>
          <p:nvPr/>
        </p:nvPicPr>
        <p:blipFill rotWithShape="1">
          <a:blip r:embed="rId4">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
        <p:nvSpPr>
          <p:cNvPr id="6" name="TextovéPole 5"/>
          <p:cNvSpPr txBox="1"/>
          <p:nvPr/>
        </p:nvSpPr>
        <p:spPr>
          <a:xfrm>
            <a:off x="838200" y="6106696"/>
            <a:ext cx="6446520" cy="338554"/>
          </a:xfrm>
          <a:prstGeom prst="rect">
            <a:avLst/>
          </a:prstGeom>
          <a:noFill/>
        </p:spPr>
        <p:txBody>
          <a:bodyPr wrap="square" rtlCol="0">
            <a:spAutoFit/>
          </a:bodyPr>
          <a:lstStyle/>
          <a:p>
            <a:r>
              <a:rPr lang="cs-CZ" sz="1600" dirty="0" smtClean="0">
                <a:solidFill>
                  <a:schemeClr val="bg1">
                    <a:lumMod val="95000"/>
                  </a:schemeClr>
                </a:solidFill>
                <a:latin typeface="HelveticaNeueLT Com 35 Th" panose="020B0403020202020204" pitchFamily="34" charset="-18"/>
              </a:rPr>
              <a:t>LESSON 6 – SUSTAINABILITY IN SPORT</a:t>
            </a:r>
            <a:endParaRPr lang="cs-CZ" sz="1600" dirty="0">
              <a:solidFill>
                <a:schemeClr val="bg1">
                  <a:lumMod val="95000"/>
                </a:schemeClr>
              </a:solidFill>
              <a:latin typeface="HelveticaNeueLT Com 35 Th" panose="020B0403020202020204" pitchFamily="34" charset="-18"/>
            </a:endParaRPr>
          </a:p>
        </p:txBody>
      </p:sp>
    </p:spTree>
    <p:extLst>
      <p:ext uri="{BB962C8B-B14F-4D97-AF65-F5344CB8AC3E}">
        <p14:creationId xmlns:p14="http://schemas.microsoft.com/office/powerpoint/2010/main" val="3411845133"/>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obsah 2"/>
          <p:cNvSpPr>
            <a:spLocks noGrp="1"/>
          </p:cNvSpPr>
          <p:nvPr>
            <p:ph idx="1"/>
          </p:nvPr>
        </p:nvSpPr>
        <p:spPr>
          <a:xfrm>
            <a:off x="4005262" y="2942828"/>
            <a:ext cx="4181475" cy="1115219"/>
          </a:xfrm>
        </p:spPr>
        <p:txBody>
          <a:bodyPr anchor="ctr">
            <a:noAutofit/>
          </a:bodyPr>
          <a:lstStyle/>
          <a:p>
            <a:pPr marL="0" indent="0" algn="ctr">
              <a:lnSpc>
                <a:spcPct val="150000"/>
              </a:lnSpc>
              <a:buNone/>
            </a:pPr>
            <a:r>
              <a:rPr lang="cs-CZ" sz="2400" dirty="0" smtClean="0">
                <a:solidFill>
                  <a:srgbClr val="1D1D1B"/>
                </a:solidFill>
                <a:latin typeface="HelveticaNeueLT Com 35 Th" panose="020B0403020202020204" pitchFamily="34" charset="-18"/>
              </a:rPr>
              <a:t>VIDEO: HOW TO MAKE A PLASTIC BEAM?</a:t>
            </a:r>
            <a:endParaRPr lang="cs-CZ" sz="2400" dirty="0">
              <a:solidFill>
                <a:srgbClr val="1D1D1B"/>
              </a:solidFill>
              <a:latin typeface="HelveticaNeueLT Com 35 Th" panose="020B0403020202020204" pitchFamily="34" charset="-18"/>
            </a:endParaRPr>
          </a:p>
        </p:txBody>
      </p:sp>
      <p:pic>
        <p:nvPicPr>
          <p:cNvPr id="7" name="Obrázek 6"/>
          <p:cNvPicPr>
            <a:picLocks noChangeAspect="1"/>
          </p:cNvPicPr>
          <p:nvPr/>
        </p:nvPicPr>
        <p:blipFill rotWithShape="1">
          <a:blip r:embed="rId2" cstate="print">
            <a:extLst>
              <a:ext uri="{28A0092B-C50C-407E-A947-70E740481C1C}">
                <a14:useLocalDpi xmlns:a14="http://schemas.microsoft.com/office/drawing/2010/main" val="0"/>
              </a:ext>
            </a:extLst>
          </a:blip>
          <a:srcRect l="3031" t="22580" r="81692" b="19904"/>
          <a:stretch/>
        </p:blipFill>
        <p:spPr>
          <a:xfrm>
            <a:off x="11292681" y="6108700"/>
            <a:ext cx="569118" cy="569118"/>
          </a:xfrm>
          <a:prstGeom prst="rect">
            <a:avLst/>
          </a:prstGeom>
        </p:spPr>
      </p:pic>
      <p:sp>
        <p:nvSpPr>
          <p:cNvPr id="8" name="TextovéPole 7"/>
          <p:cNvSpPr txBox="1"/>
          <p:nvPr/>
        </p:nvSpPr>
        <p:spPr>
          <a:xfrm>
            <a:off x="587542" y="6108700"/>
            <a:ext cx="3710631" cy="338554"/>
          </a:xfrm>
          <a:prstGeom prst="rect">
            <a:avLst/>
          </a:prstGeom>
          <a:noFill/>
        </p:spPr>
        <p:txBody>
          <a:bodyPr wrap="none" rtlCol="0">
            <a:spAutoFit/>
          </a:bodyPr>
          <a:lstStyle/>
          <a:p>
            <a:r>
              <a:rPr lang="cs-CZ" sz="1600" dirty="0" smtClean="0">
                <a:solidFill>
                  <a:schemeClr val="bg1">
                    <a:lumMod val="65000"/>
                  </a:schemeClr>
                </a:solidFill>
                <a:latin typeface="HelveticaNeueLT Com 35 Th" panose="020B0403020202020204" pitchFamily="34" charset="-18"/>
              </a:rPr>
              <a:t>LESSON 6 – SUSTAINABILITY IN SPORT</a:t>
            </a:r>
            <a:endParaRPr lang="cs-CZ" sz="1600" dirty="0">
              <a:solidFill>
                <a:schemeClr val="bg1">
                  <a:lumMod val="65000"/>
                </a:schemeClr>
              </a:solidFill>
              <a:latin typeface="HelveticaNeueLT Com 35 Th" panose="020B0403020202020204" pitchFamily="34" charset="-18"/>
            </a:endParaRPr>
          </a:p>
        </p:txBody>
      </p:sp>
    </p:spTree>
    <p:extLst>
      <p:ext uri="{BB962C8B-B14F-4D97-AF65-F5344CB8AC3E}">
        <p14:creationId xmlns:p14="http://schemas.microsoft.com/office/powerpoint/2010/main" val="4123878803"/>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xtrude beams from plastic waste #preciousplastic">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69674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312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6BCA86"/>
        </a:solidFill>
        <a:effectLst/>
      </p:bgPr>
    </p:bg>
    <p:spTree>
      <p:nvGrpSpPr>
        <p:cNvPr id="1" name=""/>
        <p:cNvGrpSpPr/>
        <p:nvPr/>
      </p:nvGrpSpPr>
      <p:grpSpPr>
        <a:xfrm>
          <a:off x="0" y="0"/>
          <a:ext cx="0" cy="0"/>
          <a:chOff x="0" y="0"/>
          <a:chExt cx="0" cy="0"/>
        </a:xfrm>
      </p:grpSpPr>
      <p:pic>
        <p:nvPicPr>
          <p:cNvPr id="4" name="Obrázek 3"/>
          <p:cNvPicPr>
            <a:picLocks noChangeAspect="1"/>
          </p:cNvPicPr>
          <p:nvPr/>
        </p:nvPicPr>
        <p:blipFill>
          <a:blip r:embed="rId3"/>
          <a:stretch>
            <a:fillRect/>
          </a:stretch>
        </p:blipFill>
        <p:spPr>
          <a:xfrm>
            <a:off x="2667000" y="0"/>
            <a:ext cx="6858000" cy="6858000"/>
          </a:xfrm>
          <a:prstGeom prst="rect">
            <a:avLst/>
          </a:prstGeom>
        </p:spPr>
      </p:pic>
      <p:sp>
        <p:nvSpPr>
          <p:cNvPr id="6" name="TextovéPole 5"/>
          <p:cNvSpPr txBox="1"/>
          <p:nvPr/>
        </p:nvSpPr>
        <p:spPr>
          <a:xfrm>
            <a:off x="587542" y="6108700"/>
            <a:ext cx="3710631" cy="338554"/>
          </a:xfrm>
          <a:prstGeom prst="rect">
            <a:avLst/>
          </a:prstGeom>
          <a:noFill/>
        </p:spPr>
        <p:txBody>
          <a:bodyPr wrap="none" rtlCol="0">
            <a:spAutoFit/>
          </a:bodyPr>
          <a:lstStyle/>
          <a:p>
            <a:r>
              <a:rPr lang="cs-CZ" sz="1600" dirty="0" smtClean="0">
                <a:solidFill>
                  <a:schemeClr val="bg1"/>
                </a:solidFill>
                <a:latin typeface="HelveticaNeueLT Com 35 Th" panose="020B0403020202020204" pitchFamily="34" charset="-18"/>
              </a:rPr>
              <a:t>LESSON 6 – SUSTAINABILITY IN SPORT</a:t>
            </a:r>
            <a:endParaRPr lang="cs-CZ" sz="1600" dirty="0">
              <a:solidFill>
                <a:schemeClr val="bg1"/>
              </a:solidFill>
              <a:latin typeface="HelveticaNeueLT Com 35 Th" panose="020B0403020202020204" pitchFamily="34" charset="-18"/>
            </a:endParaRPr>
          </a:p>
        </p:txBody>
      </p:sp>
      <p:pic>
        <p:nvPicPr>
          <p:cNvPr id="7" name="Obrázek 6"/>
          <p:cNvPicPr>
            <a:picLocks noChangeAspect="1"/>
          </p:cNvPicPr>
          <p:nvPr/>
        </p:nvPicPr>
        <p:blipFill rotWithShape="1">
          <a:blip r:embed="rId4">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Tree>
    <p:extLst>
      <p:ext uri="{BB962C8B-B14F-4D97-AF65-F5344CB8AC3E}">
        <p14:creationId xmlns:p14="http://schemas.microsoft.com/office/powerpoint/2010/main" val="3419784297"/>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D1D1B"/>
        </a:solidFill>
        <a:effectLst/>
      </p:bgPr>
    </p:bg>
    <p:spTree>
      <p:nvGrpSpPr>
        <p:cNvPr id="1" name=""/>
        <p:cNvGrpSpPr/>
        <p:nvPr/>
      </p:nvGrpSpPr>
      <p:grpSpPr>
        <a:xfrm>
          <a:off x="0" y="0"/>
          <a:ext cx="0" cy="0"/>
          <a:chOff x="0" y="0"/>
          <a:chExt cx="0" cy="0"/>
        </a:xfrm>
      </p:grpSpPr>
      <p:sp>
        <p:nvSpPr>
          <p:cNvPr id="4" name="Zástupný symbol pro obsah 2"/>
          <p:cNvSpPr>
            <a:spLocks noGrp="1"/>
          </p:cNvSpPr>
          <p:nvPr>
            <p:ph idx="1"/>
          </p:nvPr>
        </p:nvSpPr>
        <p:spPr>
          <a:xfrm>
            <a:off x="838200" y="2834640"/>
            <a:ext cx="10515600" cy="1406842"/>
          </a:xfrm>
        </p:spPr>
        <p:txBody>
          <a:bodyPr>
            <a:normAutofit/>
          </a:bodyPr>
          <a:lstStyle/>
          <a:p>
            <a:pPr marL="0" indent="0" algn="ctr">
              <a:buNone/>
            </a:pPr>
            <a:endParaRPr lang="cs-CZ" b="1" dirty="0" smtClean="0">
              <a:latin typeface="HelveticaNeueLT Com 35 Th" panose="020B0403020202020204" pitchFamily="34" charset="-18"/>
            </a:endParaRPr>
          </a:p>
          <a:p>
            <a:pPr marL="0" indent="0" algn="ctr">
              <a:buNone/>
            </a:pPr>
            <a:r>
              <a:rPr lang="cs-CZ" sz="2400" dirty="0" smtClean="0">
                <a:solidFill>
                  <a:schemeClr val="bg1"/>
                </a:solidFill>
                <a:latin typeface="HelveticaNeueLT Com 35 Th" panose="020B0403020202020204" pitchFamily="34" charset="-18"/>
              </a:rPr>
              <a:t>SEE U NEXT TIME</a:t>
            </a:r>
            <a:endParaRPr lang="cs-CZ" sz="2400" b="1" dirty="0" smtClean="0">
              <a:solidFill>
                <a:schemeClr val="bg1"/>
              </a:solidFill>
              <a:latin typeface="HelveticaNeueLT Com 35 Th" panose="020B0403020202020204" pitchFamily="34" charset="-18"/>
            </a:endParaRPr>
          </a:p>
        </p:txBody>
      </p:sp>
      <p:pic>
        <p:nvPicPr>
          <p:cNvPr id="7" name="Obrázek 6"/>
          <p:cNvPicPr>
            <a:picLocks noChangeAspect="1"/>
          </p:cNvPicPr>
          <p:nvPr/>
        </p:nvPicPr>
        <p:blipFill rotWithShape="1">
          <a:blip r:embed="rId3">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
        <p:nvSpPr>
          <p:cNvPr id="5" name="TextovéPole 4"/>
          <p:cNvSpPr txBox="1"/>
          <p:nvPr/>
        </p:nvSpPr>
        <p:spPr>
          <a:xfrm>
            <a:off x="587542" y="6108700"/>
            <a:ext cx="3710631" cy="338554"/>
          </a:xfrm>
          <a:prstGeom prst="rect">
            <a:avLst/>
          </a:prstGeom>
          <a:noFill/>
        </p:spPr>
        <p:txBody>
          <a:bodyPr wrap="none" rtlCol="0">
            <a:spAutoFit/>
          </a:bodyPr>
          <a:lstStyle/>
          <a:p>
            <a:r>
              <a:rPr lang="cs-CZ" sz="1600" dirty="0" smtClean="0">
                <a:solidFill>
                  <a:schemeClr val="bg1">
                    <a:lumMod val="65000"/>
                  </a:schemeClr>
                </a:solidFill>
                <a:latin typeface="HelveticaNeueLT Com 35 Th" panose="020B0403020202020204" pitchFamily="34" charset="-18"/>
              </a:rPr>
              <a:t>LESSON 6 – SUSTAINABILITY IN SPORT</a:t>
            </a:r>
            <a:endParaRPr lang="cs-CZ" sz="1600" dirty="0">
              <a:solidFill>
                <a:schemeClr val="bg1">
                  <a:lumMod val="65000"/>
                </a:schemeClr>
              </a:solidFill>
              <a:latin typeface="HelveticaNeueLT Com 35 Th" panose="020B0403020202020204" pitchFamily="34" charset="-18"/>
            </a:endParaRPr>
          </a:p>
        </p:txBody>
      </p:sp>
    </p:spTree>
    <p:extLst>
      <p:ext uri="{BB962C8B-B14F-4D97-AF65-F5344CB8AC3E}">
        <p14:creationId xmlns:p14="http://schemas.microsoft.com/office/powerpoint/2010/main" val="925882549"/>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rot="1871790">
            <a:off x="-4894077" y="-4054930"/>
            <a:ext cx="9740026" cy="12206917"/>
          </a:xfrm>
          <a:prstGeom prst="rect">
            <a:avLst/>
          </a:prstGeom>
          <a:solidFill>
            <a:srgbClr val="1D1D1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9" name="TextovéPole 8"/>
          <p:cNvSpPr txBox="1"/>
          <p:nvPr/>
        </p:nvSpPr>
        <p:spPr>
          <a:xfrm>
            <a:off x="523613" y="3167389"/>
            <a:ext cx="1768113" cy="523220"/>
          </a:xfrm>
          <a:prstGeom prst="rect">
            <a:avLst/>
          </a:prstGeom>
          <a:noFill/>
        </p:spPr>
        <p:txBody>
          <a:bodyPr wrap="none" rtlCol="0">
            <a:spAutoFit/>
          </a:bodyPr>
          <a:lstStyle/>
          <a:p>
            <a:r>
              <a:rPr lang="cs-CZ" sz="2800" dirty="0" smtClean="0">
                <a:solidFill>
                  <a:schemeClr val="bg1"/>
                </a:solidFill>
                <a:latin typeface="HelveticaNeueLT Com 35 Th" panose="020B0403020202020204" pitchFamily="34" charset="-18"/>
              </a:rPr>
              <a:t>CONTACT</a:t>
            </a:r>
            <a:endParaRPr lang="cs-CZ" sz="2800" dirty="0">
              <a:solidFill>
                <a:schemeClr val="bg1"/>
              </a:solidFill>
              <a:latin typeface="HelveticaNeueLT Com 35 Th" panose="020B0403020202020204" pitchFamily="34" charset="-18"/>
            </a:endParaRPr>
          </a:p>
        </p:txBody>
      </p:sp>
      <p:sp>
        <p:nvSpPr>
          <p:cNvPr id="7" name="Obdélník 6"/>
          <p:cNvSpPr/>
          <p:nvPr/>
        </p:nvSpPr>
        <p:spPr>
          <a:xfrm>
            <a:off x="1097546" y="2414070"/>
            <a:ext cx="10764253" cy="3000821"/>
          </a:xfrm>
          <a:prstGeom prst="rect">
            <a:avLst/>
          </a:prstGeom>
        </p:spPr>
        <p:txBody>
          <a:bodyPr wrap="square">
            <a:spAutoFit/>
          </a:bodyPr>
          <a:lstStyle/>
          <a:p>
            <a:pPr algn="r">
              <a:lnSpc>
                <a:spcPct val="150000"/>
              </a:lnSpc>
            </a:pPr>
            <a:r>
              <a:rPr lang="cs-CZ" dirty="0" smtClean="0">
                <a:latin typeface="HelveticaNeueLT Com 35 Th" panose="020B0403020202020204" pitchFamily="34" charset="-18"/>
              </a:rPr>
              <a:t>ING. TOMAS KOLECAR</a:t>
            </a:r>
          </a:p>
          <a:p>
            <a:pPr algn="r">
              <a:lnSpc>
                <a:spcPct val="150000"/>
              </a:lnSpc>
            </a:pPr>
            <a:r>
              <a:rPr lang="cs-CZ" dirty="0" smtClean="0">
                <a:latin typeface="HelveticaNeueLT Com 35 Th" panose="020B0403020202020204" pitchFamily="34" charset="-18"/>
              </a:rPr>
              <a:t>INFO@PLASTMAKERS.COM</a:t>
            </a:r>
          </a:p>
          <a:p>
            <a:pPr algn="r">
              <a:lnSpc>
                <a:spcPct val="150000"/>
              </a:lnSpc>
            </a:pPr>
            <a:r>
              <a:rPr lang="cs-CZ" dirty="0" smtClean="0">
                <a:latin typeface="HelveticaNeueLT Com 35 Th" panose="020B0403020202020204" pitchFamily="34" charset="-18"/>
              </a:rPr>
              <a:t>WWW.PLASTMAKERS.COM</a:t>
            </a:r>
          </a:p>
          <a:p>
            <a:pPr algn="r">
              <a:lnSpc>
                <a:spcPct val="150000"/>
              </a:lnSpc>
            </a:pPr>
            <a:r>
              <a:rPr lang="cs-CZ" dirty="0" smtClean="0">
                <a:latin typeface="HelveticaNeueLT Com 35 Th" panose="020B0403020202020204" pitchFamily="34" charset="-18"/>
              </a:rPr>
              <a:t>+420 739 122 662</a:t>
            </a:r>
          </a:p>
          <a:p>
            <a:pPr algn="r">
              <a:lnSpc>
                <a:spcPct val="150000"/>
              </a:lnSpc>
            </a:pPr>
            <a:r>
              <a:rPr lang="cs-CZ" dirty="0" smtClean="0">
                <a:latin typeface="HelveticaNeueLT Com 35 Th" panose="020B0403020202020204" pitchFamily="34" charset="-18"/>
              </a:rPr>
              <a:t>CZECH REPUBLIC - EUROPE</a:t>
            </a:r>
          </a:p>
          <a:p>
            <a:pPr algn="r">
              <a:lnSpc>
                <a:spcPct val="150000"/>
              </a:lnSpc>
            </a:pPr>
            <a:endParaRPr lang="cs-CZ" dirty="0" smtClean="0">
              <a:latin typeface="HelveticaNeueLT Com 35 Th" panose="020B0403020202020204" pitchFamily="34" charset="-18"/>
            </a:endParaRPr>
          </a:p>
          <a:p>
            <a:pPr algn="r">
              <a:lnSpc>
                <a:spcPct val="150000"/>
              </a:lnSpc>
            </a:pPr>
            <a:endParaRPr lang="cs-CZ" dirty="0">
              <a:latin typeface="HelveticaNeueLT Com 35 Th" panose="020B0403020202020204" pitchFamily="34" charset="-18"/>
            </a:endParaRPr>
          </a:p>
        </p:txBody>
      </p:sp>
      <p:pic>
        <p:nvPicPr>
          <p:cNvPr id="12" name="Obrázek 11">
            <a:hlinkClick r:id="rId3"/>
          </p:cNvPr>
          <p:cNvPicPr>
            <a:picLocks noChangeAspect="1"/>
          </p:cNvPicPr>
          <p:nvPr/>
        </p:nvPicPr>
        <p:blipFill>
          <a:blip r:embed="rId4"/>
          <a:stretch>
            <a:fillRect/>
          </a:stretch>
        </p:blipFill>
        <p:spPr>
          <a:xfrm>
            <a:off x="11310969" y="4768132"/>
            <a:ext cx="473673" cy="473673"/>
          </a:xfrm>
          <a:prstGeom prst="rect">
            <a:avLst/>
          </a:prstGeom>
        </p:spPr>
      </p:pic>
      <p:pic>
        <p:nvPicPr>
          <p:cNvPr id="16" name="Obrázek 15">
            <a:hlinkClick r:id="rId5"/>
          </p:cNvPr>
          <p:cNvPicPr>
            <a:picLocks noChangeAspect="1"/>
          </p:cNvPicPr>
          <p:nvPr/>
        </p:nvPicPr>
        <p:blipFill>
          <a:blip r:embed="rId6"/>
          <a:stretch>
            <a:fillRect/>
          </a:stretch>
        </p:blipFill>
        <p:spPr>
          <a:xfrm>
            <a:off x="9692649" y="4871234"/>
            <a:ext cx="1273038" cy="283492"/>
          </a:xfrm>
          <a:prstGeom prst="rect">
            <a:avLst/>
          </a:prstGeom>
        </p:spPr>
      </p:pic>
    </p:spTree>
    <p:extLst>
      <p:ext uri="{BB962C8B-B14F-4D97-AF65-F5344CB8AC3E}">
        <p14:creationId xmlns:p14="http://schemas.microsoft.com/office/powerpoint/2010/main" val="3599434674"/>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D1D1B"/>
        </a:solidFill>
        <a:effectLst/>
      </p:bgPr>
    </p:bg>
    <p:spTree>
      <p:nvGrpSpPr>
        <p:cNvPr id="1" name=""/>
        <p:cNvGrpSpPr/>
        <p:nvPr/>
      </p:nvGrpSpPr>
      <p:grpSpPr>
        <a:xfrm>
          <a:off x="0" y="0"/>
          <a:ext cx="0" cy="0"/>
          <a:chOff x="0" y="0"/>
          <a:chExt cx="0" cy="0"/>
        </a:xfrm>
      </p:grpSpPr>
      <p:sp>
        <p:nvSpPr>
          <p:cNvPr id="4" name="Zástupný symbol pro obsah 2"/>
          <p:cNvSpPr>
            <a:spLocks noGrp="1"/>
          </p:cNvSpPr>
          <p:nvPr>
            <p:ph idx="1"/>
          </p:nvPr>
        </p:nvSpPr>
        <p:spPr>
          <a:xfrm>
            <a:off x="838200" y="2782412"/>
            <a:ext cx="10515600" cy="1665922"/>
          </a:xfrm>
        </p:spPr>
        <p:txBody>
          <a:bodyPr>
            <a:normAutofit/>
          </a:bodyPr>
          <a:lstStyle/>
          <a:p>
            <a:pPr marL="0" indent="0" algn="ctr">
              <a:buNone/>
            </a:pPr>
            <a:endParaRPr lang="cs-CZ" b="1" dirty="0" smtClean="0">
              <a:latin typeface="HelveticaNeueLT Com 35 Th" panose="020B0403020202020204" pitchFamily="34" charset="-18"/>
            </a:endParaRPr>
          </a:p>
          <a:p>
            <a:pPr marL="0" indent="0" algn="ctr">
              <a:buNone/>
            </a:pPr>
            <a:r>
              <a:rPr lang="cs-CZ" dirty="0" smtClean="0">
                <a:solidFill>
                  <a:schemeClr val="bg1"/>
                </a:solidFill>
                <a:latin typeface="HelveticaNeueLT Com 35 Th" panose="020B0403020202020204" pitchFamily="34" charset="-18"/>
              </a:rPr>
              <a:t>QUICK </a:t>
            </a:r>
            <a:r>
              <a:rPr lang="cs-CZ" dirty="0" smtClean="0">
                <a:solidFill>
                  <a:schemeClr val="bg1"/>
                </a:solidFill>
                <a:latin typeface="HelveticaNeueLT Com 35 Th" panose="020B0403020202020204" pitchFamily="34" charset="-18"/>
              </a:rPr>
              <a:t>RECAP OF THE LAST LESSON</a:t>
            </a:r>
            <a:endParaRPr lang="cs-CZ" dirty="0" smtClean="0">
              <a:solidFill>
                <a:schemeClr val="bg1"/>
              </a:solidFill>
              <a:latin typeface="HelveticaNeueLT Com 35 Th" panose="020B0403020202020204" pitchFamily="34" charset="-18"/>
            </a:endParaRPr>
          </a:p>
        </p:txBody>
      </p:sp>
      <p:pic>
        <p:nvPicPr>
          <p:cNvPr id="5" name="Obrázek 4"/>
          <p:cNvPicPr>
            <a:picLocks noChangeAspect="1"/>
          </p:cNvPicPr>
          <p:nvPr/>
        </p:nvPicPr>
        <p:blipFill rotWithShape="1">
          <a:blip r:embed="rId2">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
        <p:nvSpPr>
          <p:cNvPr id="6" name="TextovéPole 5"/>
          <p:cNvSpPr txBox="1"/>
          <p:nvPr/>
        </p:nvSpPr>
        <p:spPr>
          <a:xfrm>
            <a:off x="838200" y="6106696"/>
            <a:ext cx="3710631" cy="338554"/>
          </a:xfrm>
          <a:prstGeom prst="rect">
            <a:avLst/>
          </a:prstGeom>
          <a:noFill/>
        </p:spPr>
        <p:txBody>
          <a:bodyPr wrap="none" rtlCol="0">
            <a:spAutoFit/>
          </a:bodyPr>
          <a:lstStyle/>
          <a:p>
            <a:r>
              <a:rPr lang="cs-CZ" sz="1600" dirty="0" smtClean="0">
                <a:solidFill>
                  <a:schemeClr val="bg1">
                    <a:lumMod val="65000"/>
                  </a:schemeClr>
                </a:solidFill>
                <a:latin typeface="HelveticaNeueLT Com 35 Th" panose="020B0403020202020204" pitchFamily="34" charset="-18"/>
              </a:rPr>
              <a:t>LESSON 6 – SUSTAINABILITY IN SPORT</a:t>
            </a:r>
            <a:endParaRPr lang="cs-CZ" sz="1600" dirty="0">
              <a:solidFill>
                <a:schemeClr val="bg1">
                  <a:lumMod val="65000"/>
                </a:schemeClr>
              </a:solidFill>
              <a:latin typeface="HelveticaNeueLT Com 35 Th" panose="020B0403020202020204" pitchFamily="34" charset="-18"/>
            </a:endParaRPr>
          </a:p>
        </p:txBody>
      </p:sp>
    </p:spTree>
    <p:extLst>
      <p:ext uri="{BB962C8B-B14F-4D97-AF65-F5344CB8AC3E}">
        <p14:creationId xmlns:p14="http://schemas.microsoft.com/office/powerpoint/2010/main" val="1575262175"/>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Obrázek 9"/>
          <p:cNvPicPr>
            <a:picLocks noChangeAspect="1"/>
          </p:cNvPicPr>
          <p:nvPr/>
        </p:nvPicPr>
        <p:blipFill>
          <a:blip r:embed="rId3"/>
          <a:stretch>
            <a:fillRect/>
          </a:stretch>
        </p:blipFill>
        <p:spPr>
          <a:xfrm>
            <a:off x="-563881" y="0"/>
            <a:ext cx="14244609" cy="6858000"/>
          </a:xfrm>
          <a:prstGeom prst="rect">
            <a:avLst/>
          </a:prstGeom>
        </p:spPr>
      </p:pic>
      <p:sp>
        <p:nvSpPr>
          <p:cNvPr id="5" name="Obdélník 4"/>
          <p:cNvSpPr/>
          <p:nvPr/>
        </p:nvSpPr>
        <p:spPr>
          <a:xfrm>
            <a:off x="-952500" y="-344224"/>
            <a:ext cx="14633228" cy="7202224"/>
          </a:xfrm>
          <a:prstGeom prst="rect">
            <a:avLst/>
          </a:prstGeom>
          <a:solidFill>
            <a:srgbClr val="000000">
              <a:alpha val="70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14" name="Obrázek 13"/>
          <p:cNvPicPr>
            <a:picLocks noChangeAspect="1"/>
          </p:cNvPicPr>
          <p:nvPr/>
        </p:nvPicPr>
        <p:blipFill rotWithShape="1">
          <a:blip r:embed="rId4">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
        <p:nvSpPr>
          <p:cNvPr id="9" name="TextovéPole 8"/>
          <p:cNvSpPr txBox="1"/>
          <p:nvPr/>
        </p:nvSpPr>
        <p:spPr>
          <a:xfrm>
            <a:off x="838200" y="6106696"/>
            <a:ext cx="3710631" cy="338554"/>
          </a:xfrm>
          <a:prstGeom prst="rect">
            <a:avLst/>
          </a:prstGeom>
          <a:noFill/>
        </p:spPr>
        <p:txBody>
          <a:bodyPr wrap="none" rtlCol="0">
            <a:spAutoFit/>
          </a:bodyPr>
          <a:lstStyle/>
          <a:p>
            <a:r>
              <a:rPr lang="cs-CZ" sz="1600" dirty="0" smtClean="0">
                <a:solidFill>
                  <a:schemeClr val="bg1">
                    <a:lumMod val="65000"/>
                  </a:schemeClr>
                </a:solidFill>
                <a:latin typeface="HelveticaNeueLT Com 35 Th" panose="020B0403020202020204" pitchFamily="34" charset="-18"/>
              </a:rPr>
              <a:t>LESSON 6 – SUSTAINABILITY IN SPORT</a:t>
            </a:r>
            <a:endParaRPr lang="cs-CZ" sz="1600" dirty="0">
              <a:solidFill>
                <a:schemeClr val="bg1">
                  <a:lumMod val="65000"/>
                </a:schemeClr>
              </a:solidFill>
              <a:latin typeface="HelveticaNeueLT Com 35 Th" panose="020B0403020202020204" pitchFamily="34" charset="-18"/>
            </a:endParaRPr>
          </a:p>
        </p:txBody>
      </p:sp>
      <p:sp>
        <p:nvSpPr>
          <p:cNvPr id="11" name="Obdélník 10"/>
          <p:cNvSpPr/>
          <p:nvPr/>
        </p:nvSpPr>
        <p:spPr>
          <a:xfrm>
            <a:off x="5486400" y="2789554"/>
            <a:ext cx="6096000" cy="1477328"/>
          </a:xfrm>
          <a:prstGeom prst="rect">
            <a:avLst/>
          </a:prstGeom>
        </p:spPr>
        <p:txBody>
          <a:bodyPr>
            <a:spAutoFit/>
          </a:bodyPr>
          <a:lstStyle/>
          <a:p>
            <a:pPr algn="just"/>
            <a:r>
              <a:rPr lang="cs-CZ" i="1" dirty="0" smtClean="0">
                <a:solidFill>
                  <a:schemeClr val="bg1"/>
                </a:solidFill>
                <a:latin typeface="HelveticaNeueLT Com 35 Th" panose="020B0403020202020204" pitchFamily="34" charset="-18"/>
              </a:rPr>
              <a:t>„ _________ </a:t>
            </a:r>
            <a:r>
              <a:rPr lang="en-US" i="1" dirty="0" smtClean="0">
                <a:solidFill>
                  <a:schemeClr val="bg1"/>
                </a:solidFill>
                <a:latin typeface="HelveticaNeueLT Com 35 Th" panose="020B0403020202020204" pitchFamily="34" charset="-18"/>
              </a:rPr>
              <a:t>is </a:t>
            </a:r>
            <a:r>
              <a:rPr lang="en-US" i="1" dirty="0">
                <a:solidFill>
                  <a:schemeClr val="bg1"/>
                </a:solidFill>
                <a:latin typeface="HelveticaNeueLT Com 35 Th" panose="020B0403020202020204" pitchFamily="34" charset="-18"/>
              </a:rPr>
              <a:t>a set of principles focused on waste prevention that encourages the redesign of resource life cycles so that all products are reused. The goal is for no trash to be sent to landfills, incinerators or the ocean. Currently, only 9% of plastic is actually </a:t>
            </a:r>
            <a:r>
              <a:rPr lang="en-US" i="1" dirty="0" smtClean="0">
                <a:solidFill>
                  <a:schemeClr val="bg1"/>
                </a:solidFill>
                <a:latin typeface="HelveticaNeueLT Com 35 Th" panose="020B0403020202020204" pitchFamily="34" charset="-18"/>
              </a:rPr>
              <a:t>recycled</a:t>
            </a:r>
            <a:r>
              <a:rPr lang="cs-CZ" i="1" dirty="0" smtClean="0">
                <a:solidFill>
                  <a:schemeClr val="bg1"/>
                </a:solidFill>
                <a:latin typeface="HelveticaNeueLT Com 35 Th" panose="020B0403020202020204" pitchFamily="34" charset="-18"/>
              </a:rPr>
              <a:t>.“  </a:t>
            </a:r>
            <a:r>
              <a:rPr lang="cs-CZ" dirty="0" err="1" smtClean="0">
                <a:solidFill>
                  <a:schemeClr val="bg1"/>
                </a:solidFill>
                <a:latin typeface="HelveticaNeueLT Com 35 Th" panose="020B0403020202020204" pitchFamily="34" charset="-18"/>
              </a:rPr>
              <a:t>Wikipedia</a:t>
            </a:r>
            <a:endParaRPr lang="cs-CZ" dirty="0">
              <a:solidFill>
                <a:schemeClr val="bg1"/>
              </a:solidFill>
              <a:latin typeface="HelveticaNeueLT Com 35 Th" panose="020B0403020202020204" pitchFamily="34" charset="-18"/>
            </a:endParaRPr>
          </a:p>
        </p:txBody>
      </p:sp>
      <p:sp>
        <p:nvSpPr>
          <p:cNvPr id="12" name="Obdélník 11"/>
          <p:cNvSpPr/>
          <p:nvPr/>
        </p:nvSpPr>
        <p:spPr>
          <a:xfrm>
            <a:off x="5646419" y="1414091"/>
            <a:ext cx="6096000" cy="1200329"/>
          </a:xfrm>
          <a:prstGeom prst="rect">
            <a:avLst/>
          </a:prstGeom>
        </p:spPr>
        <p:txBody>
          <a:bodyPr>
            <a:spAutoFit/>
          </a:bodyPr>
          <a:lstStyle/>
          <a:p>
            <a:pPr algn="just"/>
            <a:r>
              <a:rPr lang="cs-CZ" i="1" dirty="0" smtClean="0">
                <a:solidFill>
                  <a:schemeClr val="bg1"/>
                </a:solidFill>
                <a:latin typeface="HelveticaNeueLT Com 35 Th" panose="020B0403020202020204" pitchFamily="34" charset="-18"/>
              </a:rPr>
              <a:t>„ ____________</a:t>
            </a:r>
            <a:r>
              <a:rPr lang="en-US" i="1" dirty="0" smtClean="0">
                <a:solidFill>
                  <a:schemeClr val="bg1"/>
                </a:solidFill>
                <a:latin typeface="HelveticaNeueLT Com 35 Th" panose="020B0403020202020204" pitchFamily="34" charset="-18"/>
              </a:rPr>
              <a:t>,</a:t>
            </a:r>
            <a:r>
              <a:rPr lang="cs-CZ" i="1" dirty="0" smtClean="0">
                <a:solidFill>
                  <a:schemeClr val="bg1"/>
                </a:solidFill>
                <a:latin typeface="HelveticaNeueLT Com 35 Th" panose="020B0403020202020204" pitchFamily="34" charset="-18"/>
              </a:rPr>
              <a:t> </a:t>
            </a:r>
            <a:r>
              <a:rPr lang="en-US" i="1" dirty="0" smtClean="0">
                <a:solidFill>
                  <a:schemeClr val="bg1"/>
                </a:solidFill>
                <a:latin typeface="HelveticaNeueLT Com 35 Th" panose="020B0403020202020204" pitchFamily="34" charset="-18"/>
              </a:rPr>
              <a:t>is </a:t>
            </a:r>
            <a:r>
              <a:rPr lang="en-US" i="1" dirty="0">
                <a:solidFill>
                  <a:schemeClr val="bg1"/>
                </a:solidFill>
                <a:latin typeface="HelveticaNeueLT Com 35 Th" panose="020B0403020202020204" pitchFamily="34" charset="-18"/>
              </a:rPr>
              <a:t>a form of marketing spin in which green PR and green marketing are deceptively used to persuade the public that an organization's products, aims and policies are environmentally </a:t>
            </a:r>
            <a:r>
              <a:rPr lang="en-US" i="1" dirty="0" smtClean="0">
                <a:solidFill>
                  <a:schemeClr val="bg1"/>
                </a:solidFill>
                <a:latin typeface="HelveticaNeueLT Com 35 Th" panose="020B0403020202020204" pitchFamily="34" charset="-18"/>
              </a:rPr>
              <a:t>friendly</a:t>
            </a:r>
            <a:r>
              <a:rPr lang="cs-CZ" i="1" dirty="0" smtClean="0">
                <a:solidFill>
                  <a:schemeClr val="bg1"/>
                </a:solidFill>
                <a:latin typeface="HelveticaNeueLT Com 35 Th" panose="020B0403020202020204" pitchFamily="34" charset="-18"/>
              </a:rPr>
              <a:t>.“ </a:t>
            </a:r>
            <a:r>
              <a:rPr lang="cs-CZ" dirty="0">
                <a:solidFill>
                  <a:schemeClr val="bg1"/>
                </a:solidFill>
                <a:latin typeface="HelveticaNeueLT Com 35 Th" panose="020B0403020202020204" pitchFamily="34" charset="-18"/>
              </a:rPr>
              <a:t> </a:t>
            </a:r>
            <a:r>
              <a:rPr lang="cs-CZ" dirty="0" err="1" smtClean="0">
                <a:solidFill>
                  <a:schemeClr val="bg1"/>
                </a:solidFill>
                <a:latin typeface="HelveticaNeueLT Com 35 Th" panose="020B0403020202020204" pitchFamily="34" charset="-18"/>
              </a:rPr>
              <a:t>Wikipedia</a:t>
            </a:r>
            <a:endParaRPr lang="cs-CZ" i="1" dirty="0">
              <a:solidFill>
                <a:schemeClr val="bg1"/>
              </a:solidFill>
              <a:latin typeface="HelveticaNeueLT Com 35 Th" panose="020B0403020202020204" pitchFamily="34" charset="-18"/>
            </a:endParaRPr>
          </a:p>
        </p:txBody>
      </p:sp>
      <p:sp>
        <p:nvSpPr>
          <p:cNvPr id="13" name="Zástupný symbol pro obsah 2"/>
          <p:cNvSpPr>
            <a:spLocks noGrp="1"/>
          </p:cNvSpPr>
          <p:nvPr>
            <p:ph idx="1"/>
          </p:nvPr>
        </p:nvSpPr>
        <p:spPr>
          <a:xfrm>
            <a:off x="388619" y="179112"/>
            <a:ext cx="10515600" cy="3586163"/>
          </a:xfrm>
        </p:spPr>
        <p:txBody>
          <a:bodyPr>
            <a:normAutofit/>
          </a:bodyPr>
          <a:lstStyle/>
          <a:p>
            <a:pPr marL="0" indent="0" algn="ctr">
              <a:buNone/>
            </a:pPr>
            <a:endParaRPr lang="cs-CZ" b="1" dirty="0" smtClean="0">
              <a:latin typeface="HelveticaNeueLT Com 35 Th" panose="020B0403020202020204" pitchFamily="34" charset="-18"/>
            </a:endParaRPr>
          </a:p>
          <a:p>
            <a:pPr marL="0" indent="0">
              <a:buNone/>
            </a:pPr>
            <a:r>
              <a:rPr lang="cs-CZ" sz="2400" dirty="0" smtClean="0">
                <a:solidFill>
                  <a:schemeClr val="bg1"/>
                </a:solidFill>
                <a:latin typeface="HelveticaNeueLT Com 35 Th" panose="020B0403020202020204" pitchFamily="34" charset="-18"/>
              </a:rPr>
              <a:t>MATCH TERM WITH ITS DEFINITION</a:t>
            </a:r>
          </a:p>
        </p:txBody>
      </p:sp>
      <p:sp>
        <p:nvSpPr>
          <p:cNvPr id="2" name="Obdélník 1"/>
          <p:cNvSpPr/>
          <p:nvPr/>
        </p:nvSpPr>
        <p:spPr>
          <a:xfrm>
            <a:off x="5546378" y="4542096"/>
            <a:ext cx="6096000" cy="1477328"/>
          </a:xfrm>
          <a:prstGeom prst="rect">
            <a:avLst/>
          </a:prstGeom>
        </p:spPr>
        <p:txBody>
          <a:bodyPr>
            <a:spAutoFit/>
          </a:bodyPr>
          <a:lstStyle/>
          <a:p>
            <a:r>
              <a:rPr lang="cs-CZ" i="1" dirty="0" smtClean="0">
                <a:solidFill>
                  <a:schemeClr val="bg1"/>
                </a:solidFill>
                <a:latin typeface="HelveticaNeueLT Com 35 Th" panose="020B0403020202020204" pitchFamily="34" charset="-18"/>
              </a:rPr>
              <a:t>„ ________ </a:t>
            </a:r>
            <a:r>
              <a:rPr lang="en-US" i="1" dirty="0" smtClean="0">
                <a:solidFill>
                  <a:schemeClr val="bg1"/>
                </a:solidFill>
                <a:latin typeface="HelveticaNeueLT Com 35 Th" panose="020B0403020202020204" pitchFamily="34" charset="-18"/>
              </a:rPr>
              <a:t>are </a:t>
            </a:r>
            <a:r>
              <a:rPr lang="en-US" i="1" dirty="0">
                <a:solidFill>
                  <a:schemeClr val="bg1"/>
                </a:solidFill>
                <a:latin typeface="HelveticaNeueLT Com 35 Th" panose="020B0403020202020204" pitchFamily="34" charset="-18"/>
              </a:rPr>
              <a:t>systems where consumers pay a small amount of money upfront, to be reimbursed to them when they bring the container to a collection point once they have finished using it. The container can then be recycled and transformed into secondary raw materials</a:t>
            </a:r>
            <a:r>
              <a:rPr lang="en-US" i="1" dirty="0" smtClean="0">
                <a:solidFill>
                  <a:schemeClr val="bg1"/>
                </a:solidFill>
                <a:latin typeface="HelveticaNeueLT Com 35 Th" panose="020B0403020202020204" pitchFamily="34" charset="-18"/>
              </a:rPr>
              <a:t>.</a:t>
            </a:r>
            <a:r>
              <a:rPr lang="cs-CZ" i="1" dirty="0" smtClean="0">
                <a:solidFill>
                  <a:schemeClr val="bg1"/>
                </a:solidFill>
                <a:latin typeface="HelveticaNeueLT Com 35 Th" panose="020B0403020202020204" pitchFamily="34" charset="-18"/>
              </a:rPr>
              <a:t>“</a:t>
            </a:r>
            <a:endParaRPr lang="cs-CZ" i="1" dirty="0">
              <a:solidFill>
                <a:schemeClr val="bg1"/>
              </a:solidFill>
              <a:latin typeface="HelveticaNeueLT Com 35 Th" panose="020B0403020202020204" pitchFamily="34" charset="-18"/>
            </a:endParaRPr>
          </a:p>
        </p:txBody>
      </p:sp>
      <p:sp>
        <p:nvSpPr>
          <p:cNvPr id="15" name="Obdélník 14"/>
          <p:cNvSpPr/>
          <p:nvPr/>
        </p:nvSpPr>
        <p:spPr>
          <a:xfrm>
            <a:off x="495300" y="2482651"/>
            <a:ext cx="3426172" cy="380294"/>
          </a:xfrm>
          <a:prstGeom prst="rect">
            <a:avLst/>
          </a:prstGeom>
        </p:spPr>
        <p:txBody>
          <a:bodyPr wrap="square">
            <a:spAutoFit/>
          </a:bodyPr>
          <a:lstStyle/>
          <a:p>
            <a:r>
              <a:rPr lang="cs-CZ" dirty="0" smtClean="0">
                <a:solidFill>
                  <a:schemeClr val="bg1"/>
                </a:solidFill>
                <a:latin typeface="HelveticaNeueLT Com 35 Th" panose="020B0403020202020204" pitchFamily="34" charset="-18"/>
              </a:rPr>
              <a:t>DEPOSIT REFUND SYSTEM</a:t>
            </a:r>
            <a:endParaRPr lang="cs-CZ" dirty="0">
              <a:solidFill>
                <a:schemeClr val="bg1"/>
              </a:solidFill>
              <a:latin typeface="HelveticaNeueLT Com 35 Th" panose="020B0403020202020204" pitchFamily="34" charset="-18"/>
            </a:endParaRPr>
          </a:p>
        </p:txBody>
      </p:sp>
      <p:sp>
        <p:nvSpPr>
          <p:cNvPr id="16" name="Obdélník 15"/>
          <p:cNvSpPr/>
          <p:nvPr/>
        </p:nvSpPr>
        <p:spPr>
          <a:xfrm>
            <a:off x="1864072" y="3116409"/>
            <a:ext cx="6096000" cy="369332"/>
          </a:xfrm>
          <a:prstGeom prst="rect">
            <a:avLst/>
          </a:prstGeom>
        </p:spPr>
        <p:txBody>
          <a:bodyPr>
            <a:spAutoFit/>
          </a:bodyPr>
          <a:lstStyle/>
          <a:p>
            <a:r>
              <a:rPr lang="cs-CZ" dirty="0" smtClean="0">
                <a:solidFill>
                  <a:schemeClr val="bg1"/>
                </a:solidFill>
                <a:latin typeface="HelveticaNeueLT Com 35 Th" panose="020B0403020202020204" pitchFamily="34" charset="-18"/>
              </a:rPr>
              <a:t>GREENWASHING </a:t>
            </a:r>
          </a:p>
        </p:txBody>
      </p:sp>
      <p:sp>
        <p:nvSpPr>
          <p:cNvPr id="17" name="Obdélník 16"/>
          <p:cNvSpPr/>
          <p:nvPr/>
        </p:nvSpPr>
        <p:spPr>
          <a:xfrm>
            <a:off x="1495425" y="4172764"/>
            <a:ext cx="6096000" cy="369332"/>
          </a:xfrm>
          <a:prstGeom prst="rect">
            <a:avLst/>
          </a:prstGeom>
        </p:spPr>
        <p:txBody>
          <a:bodyPr>
            <a:spAutoFit/>
          </a:bodyPr>
          <a:lstStyle/>
          <a:p>
            <a:r>
              <a:rPr lang="cs-CZ" dirty="0" smtClean="0">
                <a:solidFill>
                  <a:schemeClr val="bg1"/>
                </a:solidFill>
                <a:latin typeface="HelveticaNeueLT Com 35 Th" panose="020B0403020202020204" pitchFamily="34" charset="-18"/>
              </a:rPr>
              <a:t>ZEROWASTE</a:t>
            </a:r>
          </a:p>
        </p:txBody>
      </p:sp>
      <p:cxnSp>
        <p:nvCxnSpPr>
          <p:cNvPr id="4" name="Zakřivená spojnice 3"/>
          <p:cNvCxnSpPr/>
          <p:nvPr/>
        </p:nvCxnSpPr>
        <p:spPr>
          <a:xfrm>
            <a:off x="3524250" y="2672798"/>
            <a:ext cx="2022128" cy="1869298"/>
          </a:xfrm>
          <a:prstGeom prst="curvedConnector3">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Zakřivená spojnice 18"/>
          <p:cNvCxnSpPr/>
          <p:nvPr/>
        </p:nvCxnSpPr>
        <p:spPr>
          <a:xfrm flipV="1">
            <a:off x="3875261" y="1701350"/>
            <a:ext cx="1706389" cy="1599725"/>
          </a:xfrm>
          <a:prstGeom prst="curvedConnector3">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Zakřivená spojnice 24"/>
          <p:cNvCxnSpPr/>
          <p:nvPr/>
        </p:nvCxnSpPr>
        <p:spPr>
          <a:xfrm flipV="1">
            <a:off x="3124200" y="2889634"/>
            <a:ext cx="2362200" cy="1437035"/>
          </a:xfrm>
          <a:prstGeom prst="curvedConnector3">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68492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D1D1B"/>
        </a:solidFill>
        <a:effectLst/>
      </p:bgPr>
    </p:bg>
    <p:spTree>
      <p:nvGrpSpPr>
        <p:cNvPr id="1" name=""/>
        <p:cNvGrpSpPr/>
        <p:nvPr/>
      </p:nvGrpSpPr>
      <p:grpSpPr>
        <a:xfrm>
          <a:off x="0" y="0"/>
          <a:ext cx="0" cy="0"/>
          <a:chOff x="0" y="0"/>
          <a:chExt cx="0" cy="0"/>
        </a:xfrm>
      </p:grpSpPr>
      <p:pic>
        <p:nvPicPr>
          <p:cNvPr id="3" name="Obrázek 2"/>
          <p:cNvPicPr>
            <a:picLocks noChangeAspect="1"/>
          </p:cNvPicPr>
          <p:nvPr/>
        </p:nvPicPr>
        <p:blipFill>
          <a:blip r:embed="rId3"/>
          <a:stretch>
            <a:fillRect/>
          </a:stretch>
        </p:blipFill>
        <p:spPr>
          <a:xfrm>
            <a:off x="0" y="0"/>
            <a:ext cx="12192000" cy="6858000"/>
          </a:xfrm>
          <a:prstGeom prst="rect">
            <a:avLst/>
          </a:prstGeom>
        </p:spPr>
      </p:pic>
      <p:pic>
        <p:nvPicPr>
          <p:cNvPr id="5" name="Obrázek 4"/>
          <p:cNvPicPr>
            <a:picLocks noChangeAspect="1"/>
          </p:cNvPicPr>
          <p:nvPr/>
        </p:nvPicPr>
        <p:blipFill rotWithShape="1">
          <a:blip r:embed="rId4">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
        <p:nvSpPr>
          <p:cNvPr id="9" name="TextovéPole 8"/>
          <p:cNvSpPr txBox="1"/>
          <p:nvPr/>
        </p:nvSpPr>
        <p:spPr>
          <a:xfrm>
            <a:off x="838200" y="6106696"/>
            <a:ext cx="3710631" cy="338554"/>
          </a:xfrm>
          <a:prstGeom prst="rect">
            <a:avLst/>
          </a:prstGeom>
          <a:noFill/>
        </p:spPr>
        <p:txBody>
          <a:bodyPr wrap="none" rtlCol="0">
            <a:spAutoFit/>
          </a:bodyPr>
          <a:lstStyle/>
          <a:p>
            <a:r>
              <a:rPr lang="cs-CZ" sz="1600" dirty="0" smtClean="0">
                <a:solidFill>
                  <a:schemeClr val="bg1">
                    <a:lumMod val="65000"/>
                  </a:schemeClr>
                </a:solidFill>
                <a:latin typeface="HelveticaNeueLT Com 35 Th" panose="020B0403020202020204" pitchFamily="34" charset="-18"/>
              </a:rPr>
              <a:t>LESSON 6 – SUSTAINABILITY IN SPORT</a:t>
            </a:r>
            <a:endParaRPr lang="cs-CZ" sz="1600" dirty="0">
              <a:solidFill>
                <a:schemeClr val="bg1">
                  <a:lumMod val="65000"/>
                </a:schemeClr>
              </a:solidFill>
              <a:latin typeface="HelveticaNeueLT Com 35 Th" panose="020B0403020202020204" pitchFamily="34" charset="-18"/>
            </a:endParaRPr>
          </a:p>
        </p:txBody>
      </p:sp>
    </p:spTree>
    <p:extLst>
      <p:ext uri="{BB962C8B-B14F-4D97-AF65-F5344CB8AC3E}">
        <p14:creationId xmlns:p14="http://schemas.microsoft.com/office/powerpoint/2010/main" val="2475862695"/>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8128000"/>
          </a:xfrm>
          <a:prstGeom prst="rect">
            <a:avLst/>
          </a:prstGeom>
        </p:spPr>
      </p:pic>
      <p:sp>
        <p:nvSpPr>
          <p:cNvPr id="5" name="Obdélník 4"/>
          <p:cNvSpPr/>
          <p:nvPr/>
        </p:nvSpPr>
        <p:spPr>
          <a:xfrm rot="5400000">
            <a:off x="1832091" y="-2231911"/>
            <a:ext cx="8527820" cy="12192002"/>
          </a:xfrm>
          <a:prstGeom prst="rect">
            <a:avLst/>
          </a:prstGeom>
          <a:solidFill>
            <a:srgbClr val="1D1D1B">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4" name="Obdélník 3"/>
          <p:cNvSpPr/>
          <p:nvPr/>
        </p:nvSpPr>
        <p:spPr>
          <a:xfrm>
            <a:off x="1251565" y="808881"/>
            <a:ext cx="9688870" cy="5078313"/>
          </a:xfrm>
          <a:prstGeom prst="rect">
            <a:avLst/>
          </a:prstGeom>
        </p:spPr>
        <p:txBody>
          <a:bodyPr wrap="none">
            <a:spAutoFit/>
          </a:bodyPr>
          <a:lstStyle/>
          <a:p>
            <a:pPr algn="ctr">
              <a:lnSpc>
                <a:spcPct val="150000"/>
              </a:lnSpc>
            </a:pPr>
            <a:r>
              <a:rPr lang="cs-CZ" sz="2400" dirty="0" smtClean="0">
                <a:solidFill>
                  <a:schemeClr val="bg1"/>
                </a:solidFill>
                <a:latin typeface="HelveticaNeueLT Com 35 Th" panose="020B0403020202020204" pitchFamily="34" charset="-18"/>
              </a:rPr>
              <a:t>DESIGN AND BUILD LOW ENERGY BUILDINGS</a:t>
            </a:r>
          </a:p>
          <a:p>
            <a:pPr algn="ctr">
              <a:lnSpc>
                <a:spcPct val="150000"/>
              </a:lnSpc>
            </a:pPr>
            <a:r>
              <a:rPr lang="cs-CZ" sz="2400" dirty="0" smtClean="0">
                <a:solidFill>
                  <a:schemeClr val="bg1"/>
                </a:solidFill>
                <a:latin typeface="HelveticaNeueLT Com 35 Th" panose="020B0403020202020204" pitchFamily="34" charset="-18"/>
              </a:rPr>
              <a:t>TRANSPORT OPTIONS FOR VISITORS – MASS TRANSPORT PREFERED</a:t>
            </a:r>
          </a:p>
          <a:p>
            <a:pPr algn="ctr">
              <a:lnSpc>
                <a:spcPct val="150000"/>
              </a:lnSpc>
            </a:pPr>
            <a:r>
              <a:rPr lang="cs-CZ" sz="2400" dirty="0" smtClean="0">
                <a:solidFill>
                  <a:schemeClr val="bg1"/>
                </a:solidFill>
                <a:latin typeface="HelveticaNeueLT Com 35 Th" panose="020B0403020202020204" pitchFamily="34" charset="-18"/>
              </a:rPr>
              <a:t>REDUCTION OF SINGLE USE PLASTIC ON EVENT</a:t>
            </a:r>
          </a:p>
          <a:p>
            <a:pPr algn="ctr">
              <a:lnSpc>
                <a:spcPct val="150000"/>
              </a:lnSpc>
            </a:pPr>
            <a:r>
              <a:rPr lang="cs-CZ" sz="2400" dirty="0">
                <a:solidFill>
                  <a:schemeClr val="bg1"/>
                </a:solidFill>
                <a:latin typeface="HelveticaNeueLT Com 35 Th" panose="020B0403020202020204" pitchFamily="34" charset="-18"/>
              </a:rPr>
              <a:t>DESIGN ENOUGH SORTING </a:t>
            </a:r>
            <a:r>
              <a:rPr lang="cs-CZ" sz="2400" dirty="0" smtClean="0">
                <a:solidFill>
                  <a:schemeClr val="bg1"/>
                </a:solidFill>
                <a:latin typeface="HelveticaNeueLT Com 35 Th" panose="020B0403020202020204" pitchFamily="34" charset="-18"/>
              </a:rPr>
              <a:t>SPOTS FOR WASTE</a:t>
            </a:r>
          </a:p>
          <a:p>
            <a:pPr algn="ctr">
              <a:lnSpc>
                <a:spcPct val="150000"/>
              </a:lnSpc>
            </a:pPr>
            <a:r>
              <a:rPr lang="cs-CZ" sz="2400" dirty="0" smtClean="0">
                <a:solidFill>
                  <a:schemeClr val="bg1"/>
                </a:solidFill>
                <a:latin typeface="HelveticaNeueLT Com 35 Th" panose="020B0403020202020204" pitchFamily="34" charset="-18"/>
              </a:rPr>
              <a:t>FIND A SUPPLIER WHICH REUSE PLASTIC WASTE FROM EVENT</a:t>
            </a:r>
          </a:p>
          <a:p>
            <a:pPr algn="ctr">
              <a:lnSpc>
                <a:spcPct val="150000"/>
              </a:lnSpc>
            </a:pPr>
            <a:r>
              <a:rPr lang="cs-CZ" sz="2400" dirty="0" smtClean="0">
                <a:solidFill>
                  <a:schemeClr val="bg1"/>
                </a:solidFill>
                <a:latin typeface="HelveticaNeueLT Com 35 Th" panose="020B0403020202020204" pitchFamily="34" charset="-18"/>
              </a:rPr>
              <a:t>REDUCE </a:t>
            </a:r>
            <a:r>
              <a:rPr lang="cs-CZ" sz="2400" dirty="0">
                <a:solidFill>
                  <a:schemeClr val="bg1"/>
                </a:solidFill>
                <a:latin typeface="HelveticaNeueLT Com 35 Th" panose="020B0403020202020204" pitchFamily="34" charset="-18"/>
              </a:rPr>
              <a:t>AMMOUNT OF </a:t>
            </a:r>
            <a:r>
              <a:rPr lang="cs-CZ" sz="2400" dirty="0" smtClean="0">
                <a:solidFill>
                  <a:schemeClr val="bg1"/>
                </a:solidFill>
                <a:latin typeface="HelveticaNeueLT Com 35 Th" panose="020B0403020202020204" pitchFamily="34" charset="-18"/>
              </a:rPr>
              <a:t>SOUVENIR MADE FROM VIRGIN MATERIAL</a:t>
            </a:r>
          </a:p>
          <a:p>
            <a:pPr algn="ctr">
              <a:lnSpc>
                <a:spcPct val="150000"/>
              </a:lnSpc>
            </a:pPr>
            <a:r>
              <a:rPr lang="cs-CZ" sz="2400" dirty="0">
                <a:solidFill>
                  <a:schemeClr val="bg1"/>
                </a:solidFill>
                <a:latin typeface="HelveticaNeueLT Com 35 Th" panose="020B0403020202020204" pitchFamily="34" charset="-18"/>
              </a:rPr>
              <a:t>REUSING </a:t>
            </a:r>
            <a:r>
              <a:rPr lang="cs-CZ" sz="2400" dirty="0" smtClean="0">
                <a:solidFill>
                  <a:schemeClr val="bg1"/>
                </a:solidFill>
                <a:latin typeface="HelveticaNeueLT Com 35 Th" panose="020B0403020202020204" pitchFamily="34" charset="-18"/>
              </a:rPr>
              <a:t>OLD SPORT EQUIPMENT</a:t>
            </a:r>
            <a:endParaRPr lang="cs-CZ" sz="2400" dirty="0" smtClean="0">
              <a:solidFill>
                <a:schemeClr val="bg1"/>
              </a:solidFill>
              <a:latin typeface="HelveticaNeueLT Com 35 Th" panose="020B0403020202020204" pitchFamily="34" charset="-18"/>
            </a:endParaRPr>
          </a:p>
          <a:p>
            <a:pPr algn="ctr">
              <a:lnSpc>
                <a:spcPct val="150000"/>
              </a:lnSpc>
            </a:pPr>
            <a:r>
              <a:rPr lang="cs-CZ" sz="2400" dirty="0" smtClean="0">
                <a:solidFill>
                  <a:schemeClr val="bg1"/>
                </a:solidFill>
                <a:latin typeface="HelveticaNeueLT Com 35 Th" panose="020B0403020202020204" pitchFamily="34" charset="-18"/>
              </a:rPr>
              <a:t>DIGITALIZATION = REDUCTION AMOUNT OF PRINTED MATERIAL</a:t>
            </a:r>
            <a:endParaRPr lang="cs-CZ" sz="2400" dirty="0">
              <a:solidFill>
                <a:schemeClr val="bg1"/>
              </a:solidFill>
              <a:latin typeface="HelveticaNeueLT Com 35 Th" panose="020B0403020202020204" pitchFamily="34" charset="-18"/>
            </a:endParaRPr>
          </a:p>
          <a:p>
            <a:pPr algn="ctr">
              <a:lnSpc>
                <a:spcPct val="150000"/>
              </a:lnSpc>
            </a:pPr>
            <a:r>
              <a:rPr lang="cs-CZ" sz="2400" dirty="0" smtClean="0">
                <a:solidFill>
                  <a:schemeClr val="bg1"/>
                </a:solidFill>
                <a:latin typeface="HelveticaNeueLT Com 35 Th" panose="020B0403020202020204" pitchFamily="34" charset="-18"/>
              </a:rPr>
              <a:t>OFFSETTING CARBON FIBRE FOOTPRINT OF EVENT</a:t>
            </a:r>
          </a:p>
        </p:txBody>
      </p:sp>
      <p:pic>
        <p:nvPicPr>
          <p:cNvPr id="6" name="Obrázek 5"/>
          <p:cNvPicPr>
            <a:picLocks noChangeAspect="1"/>
          </p:cNvPicPr>
          <p:nvPr/>
        </p:nvPicPr>
        <p:blipFill rotWithShape="1">
          <a:blip r:embed="rId4">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
        <p:nvSpPr>
          <p:cNvPr id="8" name="TextovéPole 7"/>
          <p:cNvSpPr txBox="1"/>
          <p:nvPr/>
        </p:nvSpPr>
        <p:spPr>
          <a:xfrm>
            <a:off x="838200" y="6106696"/>
            <a:ext cx="3710631" cy="338554"/>
          </a:xfrm>
          <a:prstGeom prst="rect">
            <a:avLst/>
          </a:prstGeom>
          <a:noFill/>
        </p:spPr>
        <p:txBody>
          <a:bodyPr wrap="none" rtlCol="0">
            <a:spAutoFit/>
          </a:bodyPr>
          <a:lstStyle/>
          <a:p>
            <a:r>
              <a:rPr lang="cs-CZ" sz="1600" dirty="0" smtClean="0">
                <a:solidFill>
                  <a:schemeClr val="bg1">
                    <a:lumMod val="65000"/>
                  </a:schemeClr>
                </a:solidFill>
                <a:latin typeface="HelveticaNeueLT Com 35 Th" panose="020B0403020202020204" pitchFamily="34" charset="-18"/>
              </a:rPr>
              <a:t>LESSON 6 – SUSTAINABILITY IN SPORT</a:t>
            </a:r>
            <a:endParaRPr lang="cs-CZ" sz="1600" dirty="0">
              <a:solidFill>
                <a:schemeClr val="bg1">
                  <a:lumMod val="65000"/>
                </a:schemeClr>
              </a:solidFill>
              <a:latin typeface="HelveticaNeueLT Com 35 Th" panose="020B0403020202020204" pitchFamily="34" charset="-18"/>
            </a:endParaRPr>
          </a:p>
        </p:txBody>
      </p:sp>
    </p:spTree>
    <p:extLst>
      <p:ext uri="{BB962C8B-B14F-4D97-AF65-F5344CB8AC3E}">
        <p14:creationId xmlns:p14="http://schemas.microsoft.com/office/powerpoint/2010/main" val="16048670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500"/>
                                        <p:tgtEl>
                                          <p:spTgt spid="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fade">
                                      <p:cBhvr>
                                        <p:cTn id="25" dur="500"/>
                                        <p:tgtEl>
                                          <p:spTgt spid="4">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
                                            <p:txEl>
                                              <p:pRg st="3" end="3"/>
                                            </p:txEl>
                                          </p:spTgt>
                                        </p:tgtEl>
                                        <p:attrNameLst>
                                          <p:attrName>style.visibility</p:attrName>
                                        </p:attrNameLst>
                                      </p:cBhvr>
                                      <p:to>
                                        <p:strVal val="visible"/>
                                      </p:to>
                                    </p:set>
                                    <p:animEffect transition="in" filter="fade">
                                      <p:cBhvr>
                                        <p:cTn id="30" dur="500"/>
                                        <p:tgtEl>
                                          <p:spTgt spid="4">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Effect transition="in" filter="fade">
                                      <p:cBhvr>
                                        <p:cTn id="35" dur="500"/>
                                        <p:tgtEl>
                                          <p:spTgt spid="4">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4">
                                            <p:txEl>
                                              <p:pRg st="5" end="5"/>
                                            </p:txEl>
                                          </p:spTgt>
                                        </p:tgtEl>
                                        <p:attrNameLst>
                                          <p:attrName>style.visibility</p:attrName>
                                        </p:attrNameLst>
                                      </p:cBhvr>
                                      <p:to>
                                        <p:strVal val="visible"/>
                                      </p:to>
                                    </p:set>
                                    <p:animEffect transition="in" filter="fade">
                                      <p:cBhvr>
                                        <p:cTn id="40" dur="500"/>
                                        <p:tgtEl>
                                          <p:spTgt spid="4">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4">
                                            <p:txEl>
                                              <p:pRg st="6" end="6"/>
                                            </p:txEl>
                                          </p:spTgt>
                                        </p:tgtEl>
                                        <p:attrNameLst>
                                          <p:attrName>style.visibility</p:attrName>
                                        </p:attrNameLst>
                                      </p:cBhvr>
                                      <p:to>
                                        <p:strVal val="visible"/>
                                      </p:to>
                                    </p:set>
                                    <p:animEffect transition="in" filter="fade">
                                      <p:cBhvr>
                                        <p:cTn id="45" dur="500"/>
                                        <p:tgtEl>
                                          <p:spTgt spid="4">
                                            <p:txEl>
                                              <p:pRg st="6" end="6"/>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4">
                                            <p:txEl>
                                              <p:pRg st="7" end="7"/>
                                            </p:txEl>
                                          </p:spTgt>
                                        </p:tgtEl>
                                        <p:attrNameLst>
                                          <p:attrName>style.visibility</p:attrName>
                                        </p:attrNameLst>
                                      </p:cBhvr>
                                      <p:to>
                                        <p:strVal val="visible"/>
                                      </p:to>
                                    </p:set>
                                    <p:animEffect transition="in" filter="fade">
                                      <p:cBhvr>
                                        <p:cTn id="50" dur="500"/>
                                        <p:tgtEl>
                                          <p:spTgt spid="4">
                                            <p:txEl>
                                              <p:pRg st="7" end="7"/>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Effect transition="in" filter="fade">
                                      <p:cBhvr>
                                        <p:cTn id="55"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symbol pro obsah 2"/>
          <p:cNvSpPr>
            <a:spLocks noGrp="1"/>
          </p:cNvSpPr>
          <p:nvPr>
            <p:ph idx="1"/>
          </p:nvPr>
        </p:nvSpPr>
        <p:spPr>
          <a:xfrm>
            <a:off x="838200" y="2797017"/>
            <a:ext cx="10515600" cy="1406842"/>
          </a:xfrm>
        </p:spPr>
        <p:txBody>
          <a:bodyPr>
            <a:normAutofit/>
          </a:bodyPr>
          <a:lstStyle/>
          <a:p>
            <a:pPr marL="0" indent="0" algn="ctr">
              <a:buNone/>
            </a:pPr>
            <a:endParaRPr lang="cs-CZ" b="1" dirty="0" smtClean="0">
              <a:latin typeface="HelveticaNeueLT Com 35 Th" panose="020B0403020202020204" pitchFamily="34" charset="-18"/>
            </a:endParaRPr>
          </a:p>
          <a:p>
            <a:pPr marL="0" indent="0" algn="ctr">
              <a:buNone/>
            </a:pPr>
            <a:r>
              <a:rPr lang="cs-CZ" sz="2400" dirty="0" smtClean="0">
                <a:solidFill>
                  <a:srgbClr val="1D1D1B"/>
                </a:solidFill>
                <a:latin typeface="HelveticaNeueLT Com 35 Th" panose="020B0403020202020204" pitchFamily="34" charset="-18"/>
              </a:rPr>
              <a:t>3 DIFFERENT EXAMPLES </a:t>
            </a:r>
          </a:p>
          <a:p>
            <a:pPr marL="0" indent="0" algn="ctr">
              <a:buNone/>
            </a:pPr>
            <a:r>
              <a:rPr lang="cs-CZ" sz="2400" dirty="0" smtClean="0">
                <a:solidFill>
                  <a:srgbClr val="1D1D1B"/>
                </a:solidFill>
                <a:latin typeface="HelveticaNeueLT Com 35 Th" panose="020B0403020202020204" pitchFamily="34" charset="-18"/>
              </a:rPr>
              <a:t>FROM CZECH REPUBLIC</a:t>
            </a:r>
          </a:p>
        </p:txBody>
      </p:sp>
      <p:pic>
        <p:nvPicPr>
          <p:cNvPr id="5" name="Obrázek 4"/>
          <p:cNvPicPr>
            <a:picLocks noChangeAspect="1"/>
          </p:cNvPicPr>
          <p:nvPr/>
        </p:nvPicPr>
        <p:blipFill rotWithShape="1">
          <a:blip r:embed="rId2" cstate="print">
            <a:extLst>
              <a:ext uri="{28A0092B-C50C-407E-A947-70E740481C1C}">
                <a14:useLocalDpi xmlns:a14="http://schemas.microsoft.com/office/drawing/2010/main" val="0"/>
              </a:ext>
            </a:extLst>
          </a:blip>
          <a:srcRect l="3031" t="22580" r="81692" b="19904"/>
          <a:stretch/>
        </p:blipFill>
        <p:spPr>
          <a:xfrm>
            <a:off x="11292681" y="6108700"/>
            <a:ext cx="569118" cy="569118"/>
          </a:xfrm>
          <a:prstGeom prst="rect">
            <a:avLst/>
          </a:prstGeom>
        </p:spPr>
      </p:pic>
      <p:sp>
        <p:nvSpPr>
          <p:cNvPr id="6" name="TextovéPole 5"/>
          <p:cNvSpPr txBox="1"/>
          <p:nvPr/>
        </p:nvSpPr>
        <p:spPr>
          <a:xfrm>
            <a:off x="587542" y="6108700"/>
            <a:ext cx="3710631" cy="338554"/>
          </a:xfrm>
          <a:prstGeom prst="rect">
            <a:avLst/>
          </a:prstGeom>
          <a:noFill/>
        </p:spPr>
        <p:txBody>
          <a:bodyPr wrap="none" rtlCol="0">
            <a:spAutoFit/>
          </a:bodyPr>
          <a:lstStyle/>
          <a:p>
            <a:r>
              <a:rPr lang="cs-CZ" sz="1600" dirty="0" smtClean="0">
                <a:solidFill>
                  <a:schemeClr val="bg1">
                    <a:lumMod val="65000"/>
                  </a:schemeClr>
                </a:solidFill>
                <a:latin typeface="HelveticaNeueLT Com 35 Th" panose="020B0403020202020204" pitchFamily="34" charset="-18"/>
              </a:rPr>
              <a:t>LESSON 6 – SUSTAINABILITY IN SPORT</a:t>
            </a:r>
            <a:endParaRPr lang="cs-CZ" sz="1600" dirty="0">
              <a:solidFill>
                <a:schemeClr val="bg1">
                  <a:lumMod val="65000"/>
                </a:schemeClr>
              </a:solidFill>
              <a:latin typeface="HelveticaNeueLT Com 35 Th" panose="020B0403020202020204" pitchFamily="34" charset="-18"/>
            </a:endParaRPr>
          </a:p>
        </p:txBody>
      </p:sp>
    </p:spTree>
    <p:extLst>
      <p:ext uri="{BB962C8B-B14F-4D97-AF65-F5344CB8AC3E}">
        <p14:creationId xmlns:p14="http://schemas.microsoft.com/office/powerpoint/2010/main" val="2639903154"/>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3"/>
          <a:stretch>
            <a:fillRect/>
          </a:stretch>
        </p:blipFill>
        <p:spPr>
          <a:xfrm>
            <a:off x="819150" y="3810000"/>
            <a:ext cx="4572000" cy="3048000"/>
          </a:xfrm>
          <a:prstGeom prst="rect">
            <a:avLst/>
          </a:prstGeom>
        </p:spPr>
      </p:pic>
      <p:pic>
        <p:nvPicPr>
          <p:cNvPr id="5" name="Obrázek 4"/>
          <p:cNvPicPr>
            <a:picLocks noChangeAspect="1"/>
          </p:cNvPicPr>
          <p:nvPr/>
        </p:nvPicPr>
        <p:blipFill>
          <a:blip r:embed="rId4"/>
          <a:stretch>
            <a:fillRect/>
          </a:stretch>
        </p:blipFill>
        <p:spPr>
          <a:xfrm>
            <a:off x="5267325" y="2471398"/>
            <a:ext cx="1657350" cy="789214"/>
          </a:xfrm>
          <a:prstGeom prst="rect">
            <a:avLst/>
          </a:prstGeom>
        </p:spPr>
      </p:pic>
      <p:pic>
        <p:nvPicPr>
          <p:cNvPr id="7" name="Obrázek 6"/>
          <p:cNvPicPr>
            <a:picLocks noChangeAspect="1"/>
          </p:cNvPicPr>
          <p:nvPr/>
        </p:nvPicPr>
        <p:blipFill>
          <a:blip r:embed="rId5"/>
          <a:stretch>
            <a:fillRect/>
          </a:stretch>
        </p:blipFill>
        <p:spPr>
          <a:xfrm>
            <a:off x="528198" y="1157288"/>
            <a:ext cx="3515604" cy="2343150"/>
          </a:xfrm>
          <a:prstGeom prst="rect">
            <a:avLst/>
          </a:prstGeom>
        </p:spPr>
      </p:pic>
      <p:pic>
        <p:nvPicPr>
          <p:cNvPr id="8" name="Obrázek 7"/>
          <p:cNvPicPr>
            <a:picLocks noChangeAspect="1"/>
          </p:cNvPicPr>
          <p:nvPr/>
        </p:nvPicPr>
        <p:blipFill>
          <a:blip r:embed="rId6"/>
          <a:stretch>
            <a:fillRect/>
          </a:stretch>
        </p:blipFill>
        <p:spPr>
          <a:xfrm>
            <a:off x="4447804" y="338138"/>
            <a:ext cx="2788595" cy="1638300"/>
          </a:xfrm>
          <a:prstGeom prst="rect">
            <a:avLst/>
          </a:prstGeom>
        </p:spPr>
      </p:pic>
      <p:pic>
        <p:nvPicPr>
          <p:cNvPr id="10" name="Obrázek 9"/>
          <p:cNvPicPr>
            <a:picLocks noChangeAspect="1"/>
          </p:cNvPicPr>
          <p:nvPr/>
        </p:nvPicPr>
        <p:blipFill>
          <a:blip r:embed="rId7"/>
          <a:stretch>
            <a:fillRect/>
          </a:stretch>
        </p:blipFill>
        <p:spPr>
          <a:xfrm>
            <a:off x="7500498" y="394844"/>
            <a:ext cx="4659555" cy="3105594"/>
          </a:xfrm>
          <a:prstGeom prst="rect">
            <a:avLst/>
          </a:prstGeom>
        </p:spPr>
      </p:pic>
      <p:pic>
        <p:nvPicPr>
          <p:cNvPr id="11" name="Obrázek 10"/>
          <p:cNvPicPr>
            <a:picLocks noChangeAspect="1"/>
          </p:cNvPicPr>
          <p:nvPr/>
        </p:nvPicPr>
        <p:blipFill>
          <a:blip r:embed="rId8"/>
          <a:stretch>
            <a:fillRect/>
          </a:stretch>
        </p:blipFill>
        <p:spPr>
          <a:xfrm>
            <a:off x="5788123" y="3810000"/>
            <a:ext cx="4572000" cy="3048000"/>
          </a:xfrm>
          <a:prstGeom prst="rect">
            <a:avLst/>
          </a:prstGeom>
        </p:spPr>
      </p:pic>
    </p:spTree>
    <p:extLst>
      <p:ext uri="{BB962C8B-B14F-4D97-AF65-F5344CB8AC3E}">
        <p14:creationId xmlns:p14="http://schemas.microsoft.com/office/powerpoint/2010/main" val="2367617493"/>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stretch>
            <a:fillRect/>
          </a:stretch>
        </p:blipFill>
        <p:spPr>
          <a:xfrm>
            <a:off x="3614737" y="3057525"/>
            <a:ext cx="4962525" cy="3157970"/>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0" y="0"/>
            <a:ext cx="12192000" cy="12192000"/>
          </a:xfrm>
          <a:prstGeom prst="rect">
            <a:avLst/>
          </a:prstGeom>
        </p:spPr>
      </p:pic>
      <p:sp>
        <p:nvSpPr>
          <p:cNvPr id="6" name="Obdélník 5"/>
          <p:cNvSpPr/>
          <p:nvPr/>
        </p:nvSpPr>
        <p:spPr>
          <a:xfrm>
            <a:off x="-348891" y="-333987"/>
            <a:ext cx="12889780" cy="7668850"/>
          </a:xfrm>
          <a:prstGeom prst="rect">
            <a:avLst/>
          </a:prstGeom>
          <a:solidFill>
            <a:srgbClr val="000000">
              <a:alpha val="53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pic>
        <p:nvPicPr>
          <p:cNvPr id="8" name="Obrázek 7"/>
          <p:cNvPicPr>
            <a:picLocks noChangeAspect="1"/>
          </p:cNvPicPr>
          <p:nvPr/>
        </p:nvPicPr>
        <p:blipFill>
          <a:blip r:embed="rId4"/>
          <a:stretch>
            <a:fillRect/>
          </a:stretch>
        </p:blipFill>
        <p:spPr>
          <a:xfrm>
            <a:off x="4667250" y="2714625"/>
            <a:ext cx="2857500" cy="1428750"/>
          </a:xfrm>
          <a:prstGeom prst="rect">
            <a:avLst/>
          </a:prstGeom>
        </p:spPr>
      </p:pic>
      <p:sp>
        <p:nvSpPr>
          <p:cNvPr id="9" name="Zástupný symbol pro obsah 2"/>
          <p:cNvSpPr>
            <a:spLocks noGrp="1"/>
          </p:cNvSpPr>
          <p:nvPr>
            <p:ph idx="1"/>
          </p:nvPr>
        </p:nvSpPr>
        <p:spPr>
          <a:xfrm>
            <a:off x="838200" y="3500438"/>
            <a:ext cx="10515600" cy="1406842"/>
          </a:xfrm>
        </p:spPr>
        <p:txBody>
          <a:bodyPr>
            <a:normAutofit/>
          </a:bodyPr>
          <a:lstStyle/>
          <a:p>
            <a:pPr marL="0" indent="0" algn="ctr">
              <a:buNone/>
            </a:pPr>
            <a:endParaRPr lang="cs-CZ" b="1" dirty="0" smtClean="0">
              <a:latin typeface="HelveticaNeueLT Com 35 Th" panose="020B0403020202020204" pitchFamily="34" charset="-18"/>
            </a:endParaRPr>
          </a:p>
          <a:p>
            <a:pPr marL="0" indent="0" algn="ctr">
              <a:buNone/>
            </a:pPr>
            <a:r>
              <a:rPr lang="cs-CZ" sz="2400" dirty="0" smtClean="0">
                <a:solidFill>
                  <a:schemeClr val="bg1"/>
                </a:solidFill>
                <a:latin typeface="HelveticaNeueLT Com 35 Th" panose="020B0403020202020204" pitchFamily="34" charset="-18"/>
              </a:rPr>
              <a:t>IFF BRNO 2021</a:t>
            </a:r>
            <a:endParaRPr lang="cs-CZ" sz="2400" b="1" dirty="0" smtClean="0">
              <a:solidFill>
                <a:schemeClr val="bg1"/>
              </a:solidFill>
              <a:latin typeface="HelveticaNeueLT Com 35 Th" panose="020B0403020202020204" pitchFamily="34" charset="-18"/>
            </a:endParaRPr>
          </a:p>
        </p:txBody>
      </p:sp>
      <p:sp>
        <p:nvSpPr>
          <p:cNvPr id="10" name="Zástupný symbol pro obsah 2"/>
          <p:cNvSpPr txBox="1">
            <a:spLocks/>
          </p:cNvSpPr>
          <p:nvPr/>
        </p:nvSpPr>
        <p:spPr>
          <a:xfrm>
            <a:off x="8030802" y="1336401"/>
            <a:ext cx="2427647" cy="8258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cs-CZ" sz="1800" b="1" dirty="0" smtClean="0">
              <a:latin typeface="HelveticaNeueLT Com 35 Th" panose="020B0403020202020204" pitchFamily="34" charset="-18"/>
            </a:endParaRPr>
          </a:p>
          <a:p>
            <a:pPr marL="0" indent="0" algn="ctr">
              <a:buNone/>
            </a:pPr>
            <a:r>
              <a:rPr lang="cs-CZ" sz="1800" dirty="0" smtClean="0">
                <a:solidFill>
                  <a:schemeClr val="bg1"/>
                </a:solidFill>
                <a:latin typeface="HelveticaNeueLT Com 35 Th" panose="020B0403020202020204" pitchFamily="34" charset="-18"/>
              </a:rPr>
              <a:t>DIGITALIZATION </a:t>
            </a:r>
            <a:r>
              <a:rPr lang="en-US" sz="1800" dirty="0" smtClean="0">
                <a:solidFill>
                  <a:schemeClr val="bg1"/>
                </a:solidFill>
                <a:latin typeface="HelveticaNeueLT Com 35 Th" panose="020B0403020202020204" pitchFamily="34" charset="-18"/>
              </a:rPr>
              <a:t>REDUCED PRINTING BY AS MUCH AS 80%</a:t>
            </a:r>
            <a:endParaRPr lang="cs-CZ" sz="1800" b="1" dirty="0" smtClean="0">
              <a:solidFill>
                <a:schemeClr val="bg1"/>
              </a:solidFill>
              <a:latin typeface="HelveticaNeueLT Com 35 Th" panose="020B0403020202020204" pitchFamily="34" charset="-18"/>
            </a:endParaRPr>
          </a:p>
        </p:txBody>
      </p:sp>
      <p:sp>
        <p:nvSpPr>
          <p:cNvPr id="11" name="Zástupný symbol pro obsah 2"/>
          <p:cNvSpPr txBox="1">
            <a:spLocks/>
          </p:cNvSpPr>
          <p:nvPr/>
        </p:nvSpPr>
        <p:spPr>
          <a:xfrm>
            <a:off x="3585548" y="4722917"/>
            <a:ext cx="3053376" cy="127821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cs-CZ" b="1" dirty="0" smtClean="0">
              <a:latin typeface="HelveticaNeueLT Com 35 Th" panose="020B0403020202020204" pitchFamily="34" charset="-18"/>
            </a:endParaRPr>
          </a:p>
          <a:p>
            <a:pPr marL="0" indent="0" algn="ctr">
              <a:buFont typeface="Arial" panose="020B0604020202020204" pitchFamily="34" charset="0"/>
              <a:buNone/>
            </a:pPr>
            <a:r>
              <a:rPr lang="cs-CZ" sz="1800" dirty="0" smtClean="0">
                <a:solidFill>
                  <a:schemeClr val="bg1"/>
                </a:solidFill>
                <a:latin typeface="HelveticaNeueLT Com 35 Th" panose="020B0403020202020204" pitchFamily="34" charset="-18"/>
              </a:rPr>
              <a:t>MASS TRANSPORT AND CARSHARING</a:t>
            </a:r>
            <a:endParaRPr lang="cs-CZ" sz="1800" b="1" dirty="0" smtClean="0">
              <a:solidFill>
                <a:schemeClr val="bg1"/>
              </a:solidFill>
              <a:latin typeface="HelveticaNeueLT Com 35 Th" panose="020B0403020202020204" pitchFamily="34" charset="-18"/>
            </a:endParaRPr>
          </a:p>
        </p:txBody>
      </p:sp>
      <p:sp>
        <p:nvSpPr>
          <p:cNvPr id="12" name="Zástupný symbol pro obsah 2"/>
          <p:cNvSpPr txBox="1">
            <a:spLocks/>
          </p:cNvSpPr>
          <p:nvPr/>
        </p:nvSpPr>
        <p:spPr>
          <a:xfrm>
            <a:off x="2005627" y="1336400"/>
            <a:ext cx="2427647" cy="8258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cs-CZ" sz="1800" b="1" dirty="0" smtClean="0">
              <a:latin typeface="HelveticaNeueLT Com 35 Th" panose="020B0403020202020204" pitchFamily="34" charset="-18"/>
            </a:endParaRPr>
          </a:p>
          <a:p>
            <a:pPr marL="0" indent="0" algn="ctr">
              <a:buNone/>
            </a:pPr>
            <a:r>
              <a:rPr lang="cs-CZ" sz="1800" dirty="0" smtClean="0">
                <a:solidFill>
                  <a:schemeClr val="bg1"/>
                </a:solidFill>
                <a:latin typeface="HelveticaNeueLT Com 35 Th" panose="020B0403020202020204" pitchFamily="34" charset="-18"/>
              </a:rPr>
              <a:t>DESIGNED ENOUGH SORTING SPOTS FOR WASTE</a:t>
            </a:r>
            <a:endParaRPr lang="cs-CZ" sz="1800" b="1" dirty="0" smtClean="0">
              <a:solidFill>
                <a:schemeClr val="bg1"/>
              </a:solidFill>
              <a:latin typeface="HelveticaNeueLT Com 35 Th" panose="020B0403020202020204" pitchFamily="34" charset="-18"/>
            </a:endParaRPr>
          </a:p>
        </p:txBody>
      </p:sp>
      <p:sp>
        <p:nvSpPr>
          <p:cNvPr id="13" name="Zástupný symbol pro obsah 2"/>
          <p:cNvSpPr txBox="1">
            <a:spLocks/>
          </p:cNvSpPr>
          <p:nvPr/>
        </p:nvSpPr>
        <p:spPr>
          <a:xfrm>
            <a:off x="7939394" y="4302010"/>
            <a:ext cx="2952136" cy="8258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cs-CZ" sz="1800" b="1" dirty="0" smtClean="0">
              <a:latin typeface="HelveticaNeueLT Com 35 Th" panose="020B0403020202020204" pitchFamily="34" charset="-18"/>
            </a:endParaRPr>
          </a:p>
          <a:p>
            <a:pPr marL="0" indent="0" algn="ctr">
              <a:buNone/>
            </a:pPr>
            <a:r>
              <a:rPr lang="cs-CZ" sz="1800" dirty="0" smtClean="0">
                <a:solidFill>
                  <a:schemeClr val="bg1"/>
                </a:solidFill>
                <a:latin typeface="HelveticaNeueLT Com 35 Th" panose="020B0403020202020204" pitchFamily="34" charset="-18"/>
              </a:rPr>
              <a:t>MEDALS PLAYER OF THE MATCH MADE FROM RECYCLED PLASTIC </a:t>
            </a:r>
            <a:endParaRPr lang="cs-CZ" sz="1800" b="1" dirty="0" smtClean="0">
              <a:solidFill>
                <a:schemeClr val="bg1"/>
              </a:solidFill>
              <a:latin typeface="HelveticaNeueLT Com 35 Th" panose="020B0403020202020204" pitchFamily="34" charset="-18"/>
            </a:endParaRPr>
          </a:p>
        </p:txBody>
      </p:sp>
      <p:sp>
        <p:nvSpPr>
          <p:cNvPr id="14" name="Zástupný symbol pro obsah 2"/>
          <p:cNvSpPr txBox="1">
            <a:spLocks/>
          </p:cNvSpPr>
          <p:nvPr/>
        </p:nvSpPr>
        <p:spPr>
          <a:xfrm>
            <a:off x="876914" y="3969923"/>
            <a:ext cx="2952136" cy="8258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cs-CZ" sz="1800" b="1" dirty="0" smtClean="0">
              <a:latin typeface="HelveticaNeueLT Com 35 Th" panose="020B0403020202020204" pitchFamily="34" charset="-18"/>
            </a:endParaRPr>
          </a:p>
          <a:p>
            <a:pPr marL="0" indent="0" algn="ctr">
              <a:buNone/>
            </a:pPr>
            <a:r>
              <a:rPr lang="cs-CZ" sz="1800" dirty="0" smtClean="0">
                <a:solidFill>
                  <a:schemeClr val="bg1"/>
                </a:solidFill>
                <a:latin typeface="HelveticaNeueLT Com 35 Th" panose="020B0403020202020204" pitchFamily="34" charset="-18"/>
              </a:rPr>
              <a:t>VISITORS COULD BRING OLD SPORT EQUIPMENT FOR ITS REUSING</a:t>
            </a:r>
            <a:endParaRPr lang="cs-CZ" sz="1800" b="1" dirty="0" smtClean="0">
              <a:solidFill>
                <a:schemeClr val="bg1"/>
              </a:solidFill>
              <a:latin typeface="HelveticaNeueLT Com 35 Th" panose="020B0403020202020204" pitchFamily="34" charset="-18"/>
            </a:endParaRPr>
          </a:p>
        </p:txBody>
      </p:sp>
      <p:pic>
        <p:nvPicPr>
          <p:cNvPr id="15" name="Obrázek 14"/>
          <p:cNvPicPr>
            <a:picLocks noChangeAspect="1"/>
          </p:cNvPicPr>
          <p:nvPr/>
        </p:nvPicPr>
        <p:blipFill rotWithShape="1">
          <a:blip r:embed="rId5">
            <a:extLst>
              <a:ext uri="{28A0092B-C50C-407E-A947-70E740481C1C}">
                <a14:useLocalDpi xmlns:a14="http://schemas.microsoft.com/office/drawing/2010/main" val="0"/>
              </a:ext>
            </a:extLst>
          </a:blip>
          <a:srcRect l="19768" t="43106" r="69989" b="36766"/>
          <a:stretch/>
        </p:blipFill>
        <p:spPr>
          <a:xfrm>
            <a:off x="10987313" y="5892799"/>
            <a:ext cx="827315" cy="914401"/>
          </a:xfrm>
          <a:prstGeom prst="rect">
            <a:avLst/>
          </a:prstGeom>
        </p:spPr>
      </p:pic>
      <p:sp>
        <p:nvSpPr>
          <p:cNvPr id="16" name="TextovéPole 15"/>
          <p:cNvSpPr txBox="1"/>
          <p:nvPr/>
        </p:nvSpPr>
        <p:spPr>
          <a:xfrm>
            <a:off x="838200" y="6106696"/>
            <a:ext cx="3710631" cy="338554"/>
          </a:xfrm>
          <a:prstGeom prst="rect">
            <a:avLst/>
          </a:prstGeom>
          <a:noFill/>
        </p:spPr>
        <p:txBody>
          <a:bodyPr wrap="none" rtlCol="0">
            <a:spAutoFit/>
          </a:bodyPr>
          <a:lstStyle/>
          <a:p>
            <a:r>
              <a:rPr lang="cs-CZ" sz="1600" dirty="0" smtClean="0">
                <a:solidFill>
                  <a:schemeClr val="bg1">
                    <a:lumMod val="65000"/>
                  </a:schemeClr>
                </a:solidFill>
                <a:latin typeface="HelveticaNeueLT Com 35 Th" panose="020B0403020202020204" pitchFamily="34" charset="-18"/>
              </a:rPr>
              <a:t>LESSON 6 – SUSTAINABILITY IN SPORT</a:t>
            </a:r>
            <a:endParaRPr lang="cs-CZ" sz="1600" dirty="0">
              <a:solidFill>
                <a:schemeClr val="bg1">
                  <a:lumMod val="65000"/>
                </a:schemeClr>
              </a:solidFill>
              <a:latin typeface="HelveticaNeueLT Com 35 Th" panose="020B0403020202020204" pitchFamily="34" charset="-18"/>
            </a:endParaRPr>
          </a:p>
        </p:txBody>
      </p:sp>
    </p:spTree>
    <p:extLst>
      <p:ext uri="{BB962C8B-B14F-4D97-AF65-F5344CB8AC3E}">
        <p14:creationId xmlns:p14="http://schemas.microsoft.com/office/powerpoint/2010/main" val="4191250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0 1.11111E-6 L 0 -0.62222 " pathEditMode="relative" rAng="0" ptsTypes="AA">
                                      <p:cBhvr>
                                        <p:cTn id="6" dur="3000" fill="hold"/>
                                        <p:tgtEl>
                                          <p:spTgt spid="5"/>
                                        </p:tgtEl>
                                        <p:attrNameLst>
                                          <p:attrName>ppt_x</p:attrName>
                                          <p:attrName>ppt_y</p:attrName>
                                        </p:attrNameLst>
                                      </p:cBhvr>
                                      <p:rCtr x="0" y="-31111"/>
                                    </p:animMotion>
                                  </p:childTnLst>
                                </p:cTn>
                              </p:par>
                            </p:childTnLst>
                          </p:cTn>
                        </p:par>
                        <p:par>
                          <p:cTn id="7" fill="hold">
                            <p:stCondLst>
                              <p:cond delay="3000"/>
                            </p:stCondLst>
                            <p:childTnLst>
                              <p:par>
                                <p:cTn id="8" presetID="10"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3500"/>
                            </p:stCondLst>
                            <p:childTnLst>
                              <p:par>
                                <p:cTn id="12" presetID="10" presetClass="entr" presetSubtype="0" fill="hold" nodeType="after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childTnLst>
                                </p:cTn>
                              </p:par>
                              <p:par>
                                <p:cTn id="15" presetID="10" presetClass="entr" presetSubtype="0" fill="hold" grpId="0" nodeType="withEffect">
                                  <p:stCondLst>
                                    <p:cond delay="50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500"/>
                                        <p:tgtEl>
                                          <p:spTgt spid="9">
                                            <p:txEl>
                                              <p:pRg st="1" end="1"/>
                                            </p:txEl>
                                          </p:spTgt>
                                        </p:tgtEl>
                                      </p:cBhvr>
                                    </p:animEffect>
                                  </p:childTnLst>
                                </p:cTn>
                              </p:par>
                              <p:par>
                                <p:cTn id="18" presetID="10" presetClass="entr" presetSubtype="0" fill="hold" grpId="0" nodeType="withEffect">
                                  <p:stCondLst>
                                    <p:cond delay="50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par>
                                <p:cTn id="21" presetID="10" presetClass="entr" presetSubtype="0" fill="hold" nodeType="withEffect">
                                  <p:stCondLst>
                                    <p:cond delay="50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build="p"/>
      <p:bldP spid="10" grpId="0"/>
      <p:bldP spid="11" grpId="0"/>
      <p:bldP spid="12" grpId="0"/>
      <p:bldP spid="13" grpId="0"/>
      <p:bldP spid="14"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7035" y="3818257"/>
            <a:ext cx="2395538" cy="2395538"/>
          </a:xfrm>
          <a:prstGeom prst="rect">
            <a:avLst/>
          </a:prstGeom>
        </p:spPr>
      </p:pic>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834187" y="1500188"/>
            <a:ext cx="6858000" cy="3857625"/>
          </a:xfrm>
          <a:prstGeom prst="rect">
            <a:avLst/>
          </a:prstGeom>
        </p:spPr>
      </p:pic>
      <p:pic>
        <p:nvPicPr>
          <p:cNvPr id="6" name="Obrázek 5"/>
          <p:cNvPicPr>
            <a:picLocks noChangeAspect="1"/>
          </p:cNvPicPr>
          <p:nvPr/>
        </p:nvPicPr>
        <p:blipFill rotWithShape="1">
          <a:blip r:embed="rId4" cstate="print">
            <a:extLst>
              <a:ext uri="{28A0092B-C50C-407E-A947-70E740481C1C}">
                <a14:useLocalDpi xmlns:a14="http://schemas.microsoft.com/office/drawing/2010/main" val="0"/>
              </a:ext>
            </a:extLst>
          </a:blip>
          <a:srcRect l="12223" r="31943"/>
          <a:stretch/>
        </p:blipFill>
        <p:spPr>
          <a:xfrm rot="5400000">
            <a:off x="412590" y="227966"/>
            <a:ext cx="2722882" cy="2743200"/>
          </a:xfrm>
          <a:prstGeom prst="rect">
            <a:avLst/>
          </a:prstGeom>
        </p:spPr>
      </p:pic>
      <p:pic>
        <p:nvPicPr>
          <p:cNvPr id="7" name="Obrázek 6"/>
          <p:cNvPicPr>
            <a:picLocks noChangeAspect="1"/>
          </p:cNvPicPr>
          <p:nvPr/>
        </p:nvPicPr>
        <p:blipFill>
          <a:blip r:embed="rId5"/>
          <a:stretch>
            <a:fillRect/>
          </a:stretch>
        </p:blipFill>
        <p:spPr>
          <a:xfrm>
            <a:off x="4829175" y="2743200"/>
            <a:ext cx="2533650" cy="1371600"/>
          </a:xfrm>
          <a:prstGeom prst="rect">
            <a:avLst/>
          </a:prstGeom>
        </p:spPr>
      </p:pic>
      <p:sp>
        <p:nvSpPr>
          <p:cNvPr id="8" name="Zástupný symbol pro obsah 2"/>
          <p:cNvSpPr txBox="1">
            <a:spLocks/>
          </p:cNvSpPr>
          <p:nvPr/>
        </p:nvSpPr>
        <p:spPr>
          <a:xfrm>
            <a:off x="4324964" y="1377455"/>
            <a:ext cx="3523636" cy="8258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cs-CZ" sz="1800" b="1" dirty="0" smtClean="0">
              <a:solidFill>
                <a:srgbClr val="1D1D1B"/>
              </a:solidFill>
              <a:latin typeface="HelveticaNeueLT Com 35 Th" panose="020B0403020202020204" pitchFamily="34" charset="-18"/>
            </a:endParaRPr>
          </a:p>
          <a:p>
            <a:pPr marL="0" indent="0" algn="ctr">
              <a:buNone/>
            </a:pPr>
            <a:r>
              <a:rPr lang="cs-CZ" sz="1800" dirty="0" smtClean="0">
                <a:solidFill>
                  <a:srgbClr val="1D1D1B"/>
                </a:solidFill>
                <a:latin typeface="HelveticaNeueLT Com 35 Th" panose="020B0403020202020204" pitchFamily="34" charset="-18"/>
              </a:rPr>
              <a:t>EDUCATION PUBLIC ABOUT PLASTIC RECYCLING</a:t>
            </a:r>
            <a:endParaRPr lang="cs-CZ" sz="1800" b="1" dirty="0" smtClean="0">
              <a:solidFill>
                <a:srgbClr val="1D1D1B"/>
              </a:solidFill>
              <a:latin typeface="HelveticaNeueLT Com 35 Th" panose="020B0403020202020204" pitchFamily="34" charset="-18"/>
            </a:endParaRPr>
          </a:p>
        </p:txBody>
      </p:sp>
      <p:sp>
        <p:nvSpPr>
          <p:cNvPr id="9" name="Zástupný symbol pro obsah 2"/>
          <p:cNvSpPr txBox="1">
            <a:spLocks/>
          </p:cNvSpPr>
          <p:nvPr/>
        </p:nvSpPr>
        <p:spPr>
          <a:xfrm>
            <a:off x="4121655" y="5378613"/>
            <a:ext cx="3523636" cy="8258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cs-CZ" sz="1800" b="1" dirty="0" smtClean="0">
              <a:solidFill>
                <a:srgbClr val="1D1D1B"/>
              </a:solidFill>
              <a:latin typeface="HelveticaNeueLT Com 35 Th" panose="020B0403020202020204" pitchFamily="34" charset="-18"/>
            </a:endParaRPr>
          </a:p>
          <a:p>
            <a:pPr marL="0" indent="0" algn="ctr">
              <a:buNone/>
            </a:pPr>
            <a:r>
              <a:rPr lang="cs-CZ" sz="1800" dirty="0" smtClean="0">
                <a:solidFill>
                  <a:srgbClr val="1D1D1B"/>
                </a:solidFill>
                <a:latin typeface="HelveticaNeueLT Com 35 Th" panose="020B0403020202020204" pitchFamily="34" charset="-18"/>
              </a:rPr>
              <a:t>OVER 1 000 PLASTIC MEDALS </a:t>
            </a:r>
            <a:r>
              <a:rPr lang="cs-CZ" sz="1800" smtClean="0">
                <a:solidFill>
                  <a:srgbClr val="1D1D1B"/>
                </a:solidFill>
                <a:latin typeface="HelveticaNeueLT Com 35 Th" panose="020B0403020202020204" pitchFamily="34" charset="-18"/>
              </a:rPr>
              <a:t>WAS </a:t>
            </a:r>
            <a:r>
              <a:rPr lang="cs-CZ" sz="1800" smtClean="0">
                <a:solidFill>
                  <a:srgbClr val="1D1D1B"/>
                </a:solidFill>
                <a:latin typeface="HelveticaNeueLT Com 35 Th" panose="020B0403020202020204" pitchFamily="34" charset="-18"/>
              </a:rPr>
              <a:t>PRODUCED IN 14 DAYS</a:t>
            </a:r>
            <a:endParaRPr lang="cs-CZ" sz="1800" b="1" dirty="0" smtClean="0">
              <a:solidFill>
                <a:srgbClr val="1D1D1B"/>
              </a:solidFill>
              <a:latin typeface="HelveticaNeueLT Com 35 Th" panose="020B0403020202020204" pitchFamily="34" charset="-18"/>
            </a:endParaRPr>
          </a:p>
        </p:txBody>
      </p:sp>
      <p:sp>
        <p:nvSpPr>
          <p:cNvPr id="12" name="Zástupný symbol pro obsah 2"/>
          <p:cNvSpPr txBox="1">
            <a:spLocks/>
          </p:cNvSpPr>
          <p:nvPr/>
        </p:nvSpPr>
        <p:spPr>
          <a:xfrm>
            <a:off x="3805121" y="573883"/>
            <a:ext cx="4529253" cy="8258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cs-CZ" sz="1800" b="1" dirty="0" smtClean="0">
              <a:solidFill>
                <a:srgbClr val="1D1D1B"/>
              </a:solidFill>
              <a:latin typeface="HelveticaNeueLT Com 35 Th" panose="020B0403020202020204" pitchFamily="34" charset="-18"/>
            </a:endParaRPr>
          </a:p>
          <a:p>
            <a:pPr marL="0" indent="0" algn="ctr">
              <a:buNone/>
            </a:pPr>
            <a:r>
              <a:rPr lang="cs-CZ" sz="1800" dirty="0" smtClean="0">
                <a:solidFill>
                  <a:srgbClr val="1D1D1B"/>
                </a:solidFill>
                <a:latin typeface="HelveticaNeueLT Com 35 Th" panose="020B0403020202020204" pitchFamily="34" charset="-18"/>
              </a:rPr>
              <a:t>PROGRAM FOR CHILDREN AND PUBLIC</a:t>
            </a:r>
          </a:p>
        </p:txBody>
      </p:sp>
      <p:sp>
        <p:nvSpPr>
          <p:cNvPr id="13" name="Zástupný symbol pro obsah 2"/>
          <p:cNvSpPr txBox="1">
            <a:spLocks/>
          </p:cNvSpPr>
          <p:nvPr/>
        </p:nvSpPr>
        <p:spPr>
          <a:xfrm>
            <a:off x="4121655" y="4017795"/>
            <a:ext cx="3523636" cy="8258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cs-CZ" sz="1800" b="1" dirty="0" smtClean="0">
              <a:solidFill>
                <a:srgbClr val="1D1D1B"/>
              </a:solidFill>
              <a:latin typeface="HelveticaNeueLT Com 35 Th" panose="020B0403020202020204" pitchFamily="34" charset="-18"/>
            </a:endParaRPr>
          </a:p>
          <a:p>
            <a:pPr marL="0" indent="0" algn="ctr">
              <a:buNone/>
            </a:pPr>
            <a:r>
              <a:rPr lang="cs-CZ" sz="1800" dirty="0" smtClean="0">
                <a:solidFill>
                  <a:srgbClr val="1D1D1B"/>
                </a:solidFill>
                <a:latin typeface="HelveticaNeueLT Com 35 Th" panose="020B0403020202020204" pitchFamily="34" charset="-18"/>
              </a:rPr>
              <a:t>ON-SITE DEMONSTRATION OF SORTING, SHREDDING, INJECTION AND COMPRESSION MOULDING</a:t>
            </a:r>
            <a:endParaRPr lang="cs-CZ" sz="1800" b="1" dirty="0" smtClean="0">
              <a:solidFill>
                <a:srgbClr val="1D1D1B"/>
              </a:solidFill>
              <a:latin typeface="HelveticaNeueLT Com 35 Th" panose="020B0403020202020204" pitchFamily="34" charset="-18"/>
            </a:endParaRPr>
          </a:p>
        </p:txBody>
      </p:sp>
    </p:spTree>
    <p:extLst>
      <p:ext uri="{BB962C8B-B14F-4D97-AF65-F5344CB8AC3E}">
        <p14:creationId xmlns:p14="http://schemas.microsoft.com/office/powerpoint/2010/main" val="39822183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2" grpId="0"/>
      <p:bldP spid="13" grpId="0"/>
    </p:bld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4047</TotalTime>
  <Words>531</Words>
  <Application>Microsoft Office PowerPoint</Application>
  <PresentationFormat>Širokoúhlá obrazovka</PresentationFormat>
  <Paragraphs>96</Paragraphs>
  <Slides>19</Slides>
  <Notes>12</Notes>
  <HiddenSlides>0</HiddenSlides>
  <MMClips>1</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19</vt:i4>
      </vt:variant>
    </vt:vector>
  </HeadingPairs>
  <TitlesOfParts>
    <vt:vector size="24" baseType="lpstr">
      <vt:lpstr>Arial</vt:lpstr>
      <vt:lpstr>Calibri</vt:lpstr>
      <vt:lpstr>Calibri Light</vt:lpstr>
      <vt:lpstr>HelveticaNeueLT Com 35 Th</vt:lpstr>
      <vt:lpstr>Motiv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Kolečář Tomáš (152739)</dc:creator>
  <cp:lastModifiedBy>Kolečář Tomáš (152739)</cp:lastModifiedBy>
  <cp:revision>109</cp:revision>
  <dcterms:created xsi:type="dcterms:W3CDTF">2020-11-12T07:59:26Z</dcterms:created>
  <dcterms:modified xsi:type="dcterms:W3CDTF">2022-02-01T22:08:46Z</dcterms:modified>
</cp:coreProperties>
</file>