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378" r:id="rId2"/>
    <p:sldId id="302" r:id="rId3"/>
    <p:sldId id="303" r:id="rId4"/>
    <p:sldId id="305" r:id="rId5"/>
    <p:sldId id="322" r:id="rId6"/>
    <p:sldId id="304" r:id="rId7"/>
    <p:sldId id="383" r:id="rId8"/>
    <p:sldId id="384" r:id="rId9"/>
    <p:sldId id="389" r:id="rId10"/>
    <p:sldId id="387" r:id="rId11"/>
    <p:sldId id="386" r:id="rId12"/>
    <p:sldId id="385" r:id="rId13"/>
    <p:sldId id="388" r:id="rId14"/>
    <p:sldId id="390" r:id="rId15"/>
    <p:sldId id="392" r:id="rId16"/>
    <p:sldId id="393" r:id="rId17"/>
    <p:sldId id="391" r:id="rId18"/>
    <p:sldId id="379" r:id="rId19"/>
    <p:sldId id="381" r:id="rId20"/>
    <p:sldId id="394" r:id="rId21"/>
    <p:sldId id="395" r:id="rId22"/>
    <p:sldId id="348" r:id="rId23"/>
    <p:sldId id="396" r:id="rId24"/>
    <p:sldId id="397" r:id="rId25"/>
    <p:sldId id="398" r:id="rId26"/>
    <p:sldId id="399" r:id="rId27"/>
    <p:sldId id="335" r:id="rId28"/>
    <p:sldId id="320" r:id="rId2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8FB"/>
    <a:srgbClr val="000000"/>
    <a:srgbClr val="1D1D1B"/>
    <a:srgbClr val="FFFFFF"/>
    <a:srgbClr val="FFE12D"/>
    <a:srgbClr val="FF0000"/>
    <a:srgbClr val="F9F9F9"/>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4" autoAdjust="0"/>
    <p:restoredTop sz="82892" autoAdjust="0"/>
  </p:normalViewPr>
  <p:slideViewPr>
    <p:cSldViewPr snapToGrid="0" showGuides="1">
      <p:cViewPr varScale="1">
        <p:scale>
          <a:sx n="63" d="100"/>
          <a:sy n="63" d="100"/>
        </p:scale>
        <p:origin x="1116" y="60"/>
      </p:cViewPr>
      <p:guideLst>
        <p:guide orient="horz" pos="2205"/>
        <p:guide pos="3840"/>
      </p:guideLst>
    </p:cSldViewPr>
  </p:slideViewPr>
  <p:notesTextViewPr>
    <p:cViewPr>
      <p:scale>
        <a:sx n="1" d="1"/>
        <a:sy n="1" d="1"/>
      </p:scale>
      <p:origin x="0" y="0"/>
    </p:cViewPr>
  </p:notesTextViewPr>
  <p:notesViewPr>
    <p:cSldViewPr snapToGrid="0" showGuides="1">
      <p:cViewPr varScale="1">
        <p:scale>
          <a:sx n="58" d="100"/>
          <a:sy n="58" d="100"/>
        </p:scale>
        <p:origin x="187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712E80-2961-4904-9F7A-8EFA2BDDD0F7}" type="datetimeFigureOut">
              <a:rPr lang="cs-CZ" smtClean="0"/>
              <a:t>1. 2. 2022</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A681C-14E5-4401-AE48-FC1D7845CE29}" type="slidenum">
              <a:rPr lang="cs-CZ" smtClean="0"/>
              <a:t>‹#›</a:t>
            </a:fld>
            <a:endParaRPr lang="cs-CZ"/>
          </a:p>
        </p:txBody>
      </p:sp>
    </p:spTree>
    <p:extLst>
      <p:ext uri="{BB962C8B-B14F-4D97-AF65-F5344CB8AC3E}">
        <p14:creationId xmlns:p14="http://schemas.microsoft.com/office/powerpoint/2010/main" val="22941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65467A-3161-4F92-AB0F-653335DC4D21}" type="datetimeFigureOut">
              <a:rPr lang="cs-CZ" smtClean="0"/>
              <a:t>1. 2. 2022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D3BF5-1E13-4EB0-ABE4-E9325004BF10}" type="slidenum">
              <a:rPr lang="cs-CZ" smtClean="0"/>
              <a:t>‹#›</a:t>
            </a:fld>
            <a:endParaRPr lang="cs-CZ"/>
          </a:p>
        </p:txBody>
      </p:sp>
    </p:spTree>
    <p:extLst>
      <p:ext uri="{BB962C8B-B14F-4D97-AF65-F5344CB8AC3E}">
        <p14:creationId xmlns:p14="http://schemas.microsoft.com/office/powerpoint/2010/main" val="3542301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old.samosebou.cz/cyklus-tv/pribeh-plastu"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samosebou.cz/2017/11/15/zajimavosti-o-zlutem-kontejneru-na-plast/"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098B67A-BB60-4C1B-BBBB-0D2D45F4F336}" type="slidenum">
              <a:rPr lang="cs-CZ" smtClean="0"/>
              <a:t>1</a:t>
            </a:fld>
            <a:endParaRPr lang="cs-CZ"/>
          </a:p>
        </p:txBody>
      </p:sp>
    </p:spTree>
    <p:extLst>
      <p:ext uri="{BB962C8B-B14F-4D97-AF65-F5344CB8AC3E}">
        <p14:creationId xmlns:p14="http://schemas.microsoft.com/office/powerpoint/2010/main" val="2187754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22</a:t>
            </a:fld>
            <a:endParaRPr lang="cs-CZ"/>
          </a:p>
        </p:txBody>
      </p:sp>
    </p:spTree>
    <p:extLst>
      <p:ext uri="{BB962C8B-B14F-4D97-AF65-F5344CB8AC3E}">
        <p14:creationId xmlns:p14="http://schemas.microsoft.com/office/powerpoint/2010/main" val="2014325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smtClean="0">
                <a:solidFill>
                  <a:schemeClr val="tx1"/>
                </a:solidFill>
                <a:effectLst/>
                <a:latin typeface="+mn-lt"/>
                <a:ea typeface="+mn-ea"/>
                <a:cs typeface="+mn-cs"/>
              </a:rPr>
              <a:t>Source </a:t>
            </a:r>
            <a:r>
              <a:rPr lang="cs-CZ" sz="1200" b="0" i="0" kern="1200" dirty="0" err="1" smtClean="0">
                <a:solidFill>
                  <a:schemeClr val="tx1"/>
                </a:solidFill>
                <a:effectLst/>
                <a:latin typeface="+mn-lt"/>
                <a:ea typeface="+mn-ea"/>
                <a:cs typeface="+mn-cs"/>
              </a:rPr>
              <a:t>number</a:t>
            </a:r>
            <a:r>
              <a:rPr lang="cs-CZ" sz="1200" b="0" i="0" kern="1200" baseline="0" dirty="0" smtClean="0">
                <a:solidFill>
                  <a:schemeClr val="tx1"/>
                </a:solidFill>
                <a:effectLst/>
                <a:latin typeface="+mn-lt"/>
                <a:ea typeface="+mn-ea"/>
                <a:cs typeface="+mn-cs"/>
              </a:rPr>
              <a:t> </a:t>
            </a:r>
            <a:r>
              <a:rPr lang="cs-CZ" sz="1200" b="0" i="0" kern="1200" baseline="0" dirty="0" err="1" smtClean="0">
                <a:solidFill>
                  <a:schemeClr val="tx1"/>
                </a:solidFill>
                <a:effectLst/>
                <a:latin typeface="+mn-lt"/>
                <a:ea typeface="+mn-ea"/>
                <a:cs typeface="+mn-cs"/>
              </a:rPr>
              <a:t>of</a:t>
            </a:r>
            <a:r>
              <a:rPr lang="cs-CZ" sz="1200" b="0" i="0" kern="1200" baseline="0" dirty="0" smtClean="0">
                <a:solidFill>
                  <a:schemeClr val="tx1"/>
                </a:solidFill>
                <a:effectLst/>
                <a:latin typeface="+mn-lt"/>
                <a:ea typeface="+mn-ea"/>
                <a:cs typeface="+mn-cs"/>
              </a:rPr>
              <a:t> </a:t>
            </a:r>
            <a:r>
              <a:rPr lang="cs-CZ" sz="1200" b="0" i="0" kern="1200" baseline="0" dirty="0" err="1" smtClean="0">
                <a:solidFill>
                  <a:schemeClr val="tx1"/>
                </a:solidFill>
                <a:effectLst/>
                <a:latin typeface="+mn-lt"/>
                <a:ea typeface="+mn-ea"/>
                <a:cs typeface="+mn-cs"/>
              </a:rPr>
              <a:t>plastic</a:t>
            </a:r>
            <a:r>
              <a:rPr lang="cs-CZ" sz="1200" b="0" i="0" kern="1200" baseline="0" dirty="0" smtClean="0">
                <a:solidFill>
                  <a:schemeClr val="tx1"/>
                </a:solidFill>
                <a:effectLst/>
                <a:latin typeface="+mn-lt"/>
                <a:ea typeface="+mn-ea"/>
                <a:cs typeface="+mn-cs"/>
              </a:rPr>
              <a:t> </a:t>
            </a:r>
            <a:r>
              <a:rPr lang="cs-CZ" sz="1200" b="0" i="0" kern="1200" baseline="0" dirty="0" err="1" smtClean="0">
                <a:solidFill>
                  <a:schemeClr val="tx1"/>
                </a:solidFill>
                <a:effectLst/>
                <a:latin typeface="+mn-lt"/>
                <a:ea typeface="+mn-ea"/>
                <a:cs typeface="+mn-cs"/>
              </a:rPr>
              <a:t>containers</a:t>
            </a:r>
            <a:r>
              <a:rPr lang="cs-CZ" sz="1200" b="0" i="0" kern="1200" dirty="0" smtClean="0">
                <a:solidFill>
                  <a:schemeClr val="tx1"/>
                </a:solidFill>
                <a:effectLst/>
                <a:latin typeface="+mn-lt"/>
                <a:ea typeface="+mn-ea"/>
                <a:cs typeface="+mn-cs"/>
              </a:rPr>
              <a:t>: https://www.samosebou.cz/2019/05/26/vysledky-trideni-a-recyklace-odpadu-za-rok-2018</a:t>
            </a:r>
          </a:p>
          <a:p>
            <a:endParaRPr lang="cs-CZ" sz="1200" b="0" i="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i="0" kern="1200" dirty="0" smtClean="0">
                <a:solidFill>
                  <a:schemeClr val="tx1"/>
                </a:solidFill>
                <a:effectLst/>
                <a:latin typeface="+mn-lt"/>
                <a:ea typeface="+mn-ea"/>
                <a:cs typeface="+mn-cs"/>
              </a:rPr>
              <a:t>„</a:t>
            </a:r>
            <a:r>
              <a:rPr lang="cs-CZ" dirty="0" smtClean="0"/>
              <a:t>U </a:t>
            </a:r>
            <a:r>
              <a:rPr lang="cs-CZ" u="sng" dirty="0" smtClean="0">
                <a:hlinkClick r:id="rId3"/>
              </a:rPr>
              <a:t>plastu</a:t>
            </a:r>
            <a:r>
              <a:rPr lang="cs-CZ" dirty="0" smtClean="0"/>
              <a:t> jsou čísla ještě o </a:t>
            </a:r>
            <a:r>
              <a:rPr lang="cs-CZ" dirty="0" err="1" smtClean="0"/>
              <a:t>krapítek</a:t>
            </a:r>
            <a:r>
              <a:rPr lang="cs-CZ" dirty="0" smtClean="0"/>
              <a:t> lepší! </a:t>
            </a:r>
            <a:r>
              <a:rPr lang="cs-CZ" u="sng" dirty="0" smtClean="0">
                <a:hlinkClick r:id="rId4"/>
              </a:rPr>
              <a:t>Žlutých kontejnerů na plasty</a:t>
            </a:r>
            <a:r>
              <a:rPr lang="cs-CZ" dirty="0" smtClean="0"/>
              <a:t> přibylo – za rok 2018 jich po celém Česku bylo rozmístěno </a:t>
            </a:r>
            <a:r>
              <a:rPr lang="cs-CZ" b="1" dirty="0" smtClean="0"/>
              <a:t>176 300. Co se týče vytříděných plastů, které následně prošly recyklací, pak to bylo</a:t>
            </a:r>
            <a:r>
              <a:rPr lang="cs-CZ" dirty="0" smtClean="0"/>
              <a:t> </a:t>
            </a:r>
            <a:r>
              <a:rPr lang="cs-CZ" b="1" dirty="0" smtClean="0"/>
              <a:t>149 000 tun</a:t>
            </a:r>
            <a:r>
              <a:rPr lang="cs-CZ" dirty="0" smtClean="0"/>
              <a:t>, což je o 10 000 tun více než za předchozí období!</a:t>
            </a:r>
          </a:p>
          <a:p>
            <a:endParaRPr lang="cs-CZ" sz="1200" b="0" i="0" kern="1200" dirty="0" smtClean="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23</a:t>
            </a:fld>
            <a:endParaRPr lang="cs-CZ"/>
          </a:p>
        </p:txBody>
      </p:sp>
    </p:spTree>
    <p:extLst>
      <p:ext uri="{BB962C8B-B14F-4D97-AF65-F5344CB8AC3E}">
        <p14:creationId xmlns:p14="http://schemas.microsoft.com/office/powerpoint/2010/main" val="4114112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If each of us reduced the amount of plastic waste by 50%, it would save that amount</a:t>
            </a:r>
            <a:r>
              <a:rPr lang="cs-CZ" dirty="0" smtClean="0"/>
              <a:t> </a:t>
            </a:r>
            <a:r>
              <a:rPr lang="cs-CZ" dirty="0" err="1" smtClean="0"/>
              <a:t>of</a:t>
            </a:r>
            <a:r>
              <a:rPr lang="cs-CZ" baseline="0" dirty="0" smtClean="0"/>
              <a:t> </a:t>
            </a:r>
            <a:r>
              <a:rPr lang="cs-CZ" baseline="0" dirty="0" err="1" smtClean="0"/>
              <a:t>money</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24</a:t>
            </a:fld>
            <a:endParaRPr lang="cs-CZ"/>
          </a:p>
        </p:txBody>
      </p:sp>
    </p:spTree>
    <p:extLst>
      <p:ext uri="{BB962C8B-B14F-4D97-AF65-F5344CB8AC3E}">
        <p14:creationId xmlns:p14="http://schemas.microsoft.com/office/powerpoint/2010/main" val="16829150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From the savings of money, it would be necessary to pay for the planting of 229,190 deciduous trees, incl. protection.</a:t>
            </a:r>
            <a:endParaRPr lang="cs-CZ" dirty="0" smtClean="0"/>
          </a:p>
          <a:p>
            <a:r>
              <a:rPr lang="cs-CZ" dirty="0" smtClean="0"/>
              <a:t>Source </a:t>
            </a:r>
            <a:r>
              <a:rPr lang="en-US" dirty="0" smtClean="0"/>
              <a:t>The prices for the tree correspond to the values stated in the </a:t>
            </a:r>
            <a:r>
              <a:rPr lang="cs-CZ" dirty="0" err="1" smtClean="0"/>
              <a:t>Planting</a:t>
            </a:r>
            <a:r>
              <a:rPr lang="cs-CZ" dirty="0" smtClean="0"/>
              <a:t> </a:t>
            </a:r>
            <a:r>
              <a:rPr lang="cs-CZ" dirty="0" err="1" smtClean="0"/>
              <a:t>future</a:t>
            </a:r>
            <a:r>
              <a:rPr lang="cs-CZ" dirty="0" smtClean="0"/>
              <a:t> </a:t>
            </a:r>
            <a:r>
              <a:rPr lang="en-US" dirty="0" smtClean="0"/>
              <a:t>project</a:t>
            </a:r>
            <a:r>
              <a:rPr lang="cs-CZ" dirty="0" smtClean="0"/>
              <a:t> </a:t>
            </a:r>
            <a:r>
              <a:rPr lang="cs-CZ" baseline="0" dirty="0" smtClean="0"/>
              <a:t>125 EUR / TREE. </a:t>
            </a:r>
          </a:p>
          <a:p>
            <a:r>
              <a:rPr lang="cs-CZ" dirty="0" smtClean="0"/>
              <a:t>Zdroj</a:t>
            </a:r>
            <a:r>
              <a:rPr lang="cs-CZ" baseline="0" dirty="0" smtClean="0"/>
              <a:t> obrázku: https://www.sfzp.cz/tiskove-centrum/tiskove-zpravy/detail-tiskove-zpravy/?id=101</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25</a:t>
            </a:fld>
            <a:endParaRPr lang="cs-CZ"/>
          </a:p>
        </p:txBody>
      </p:sp>
    </p:spTree>
    <p:extLst>
      <p:ext uri="{BB962C8B-B14F-4D97-AF65-F5344CB8AC3E}">
        <p14:creationId xmlns:p14="http://schemas.microsoft.com/office/powerpoint/2010/main" val="1574786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MAKE A RECAP</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27</a:t>
            </a:fld>
            <a:endParaRPr lang="cs-CZ"/>
          </a:p>
        </p:txBody>
      </p:sp>
    </p:spTree>
    <p:extLst>
      <p:ext uri="{BB962C8B-B14F-4D97-AF65-F5344CB8AC3E}">
        <p14:creationId xmlns:p14="http://schemas.microsoft.com/office/powerpoint/2010/main" val="122805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098B67A-BB60-4C1B-BBBB-0D2D45F4F336}" type="slidenum">
              <a:rPr lang="cs-CZ" smtClean="0"/>
              <a:t>28</a:t>
            </a:fld>
            <a:endParaRPr lang="cs-CZ"/>
          </a:p>
        </p:txBody>
      </p:sp>
    </p:spTree>
    <p:extLst>
      <p:ext uri="{BB962C8B-B14F-4D97-AF65-F5344CB8AC3E}">
        <p14:creationId xmlns:p14="http://schemas.microsoft.com/office/powerpoint/2010/main" val="4134520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3</a:t>
            </a:fld>
            <a:endParaRPr lang="cs-CZ"/>
          </a:p>
        </p:txBody>
      </p:sp>
    </p:spTree>
    <p:extLst>
      <p:ext uri="{BB962C8B-B14F-4D97-AF65-F5344CB8AC3E}">
        <p14:creationId xmlns:p14="http://schemas.microsoft.com/office/powerpoint/2010/main" val="404503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4</a:t>
            </a:fld>
            <a:endParaRPr lang="cs-CZ"/>
          </a:p>
        </p:txBody>
      </p:sp>
    </p:spTree>
    <p:extLst>
      <p:ext uri="{BB962C8B-B14F-4D97-AF65-F5344CB8AC3E}">
        <p14:creationId xmlns:p14="http://schemas.microsoft.com/office/powerpoint/2010/main" val="19052873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5</a:t>
            </a:fld>
            <a:endParaRPr lang="cs-CZ"/>
          </a:p>
        </p:txBody>
      </p:sp>
    </p:spTree>
    <p:extLst>
      <p:ext uri="{BB962C8B-B14F-4D97-AF65-F5344CB8AC3E}">
        <p14:creationId xmlns:p14="http://schemas.microsoft.com/office/powerpoint/2010/main" val="2396257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6</a:t>
            </a:fld>
            <a:endParaRPr lang="cs-CZ"/>
          </a:p>
        </p:txBody>
      </p:sp>
    </p:spTree>
    <p:extLst>
      <p:ext uri="{BB962C8B-B14F-4D97-AF65-F5344CB8AC3E}">
        <p14:creationId xmlns:p14="http://schemas.microsoft.com/office/powerpoint/2010/main" val="1125481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Source:</a:t>
            </a:r>
            <a:r>
              <a:rPr lang="cs-CZ" baseline="0" dirty="0" smtClean="0"/>
              <a:t> </a:t>
            </a:r>
            <a:r>
              <a:rPr lang="cs-CZ" dirty="0" err="1" smtClean="0">
                <a:effectLst/>
              </a:rPr>
              <a:t>Sustainably</a:t>
            </a:r>
            <a:r>
              <a:rPr lang="cs-CZ" dirty="0" smtClean="0">
                <a:effectLst/>
              </a:rPr>
              <a:t> Vegan</a:t>
            </a:r>
            <a:r>
              <a:rPr lang="cs-CZ" sz="1200" kern="1200" baseline="0" dirty="0" smtClean="0">
                <a:solidFill>
                  <a:schemeClr val="tx1"/>
                </a:solidFill>
                <a:effectLst/>
                <a:latin typeface="+mn-lt"/>
                <a:ea typeface="+mn-ea"/>
                <a:cs typeface="+mn-cs"/>
              </a:rPr>
              <a:t> - </a:t>
            </a:r>
            <a:r>
              <a:rPr lang="en-US" sz="1200" b="0" i="0" kern="1200" dirty="0" smtClean="0">
                <a:solidFill>
                  <a:schemeClr val="tx1"/>
                </a:solidFill>
                <a:effectLst/>
                <a:latin typeface="+mn-lt"/>
                <a:ea typeface="+mn-ea"/>
                <a:cs typeface="+mn-cs"/>
              </a:rPr>
              <a:t>5 Easy Zero Waste Tips for TEENS | living at Home</a:t>
            </a:r>
            <a:r>
              <a:rPr lang="cs-CZ" sz="1200" b="0" i="0" kern="1200" baseline="0" dirty="0" smtClean="0">
                <a:solidFill>
                  <a:schemeClr val="tx1"/>
                </a:solidFill>
                <a:effectLst/>
                <a:latin typeface="+mn-lt"/>
                <a:ea typeface="+mn-ea"/>
                <a:cs typeface="+mn-cs"/>
              </a:rPr>
              <a:t> – Youtube.com</a:t>
            </a:r>
            <a:endParaRPr lang="en-US" sz="1200" b="0" i="0" kern="1200" dirty="0" smtClean="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11</a:t>
            </a:fld>
            <a:endParaRPr lang="cs-CZ"/>
          </a:p>
        </p:txBody>
      </p:sp>
    </p:spTree>
    <p:extLst>
      <p:ext uri="{BB962C8B-B14F-4D97-AF65-F5344CB8AC3E}">
        <p14:creationId xmlns:p14="http://schemas.microsoft.com/office/powerpoint/2010/main" val="447227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err="1" smtClean="0"/>
              <a:t>Youtube</a:t>
            </a:r>
            <a:r>
              <a:rPr lang="cs-CZ" baseline="0" dirty="0" smtClean="0"/>
              <a:t> </a:t>
            </a:r>
            <a:r>
              <a:rPr lang="cs-CZ" baseline="0" dirty="0" err="1" smtClean="0"/>
              <a:t>channel</a:t>
            </a:r>
            <a:r>
              <a:rPr lang="cs-CZ" baseline="0" dirty="0" smtClean="0"/>
              <a:t>: </a:t>
            </a:r>
            <a:r>
              <a:rPr lang="cs-CZ" dirty="0" err="1" smtClean="0">
                <a:effectLst/>
              </a:rPr>
              <a:t>Our</a:t>
            </a:r>
            <a:r>
              <a:rPr lang="cs-CZ" dirty="0" smtClean="0">
                <a:effectLst/>
              </a:rPr>
              <a:t> </a:t>
            </a:r>
            <a:r>
              <a:rPr lang="cs-CZ" dirty="0" err="1" smtClean="0">
                <a:effectLst/>
              </a:rPr>
              <a:t>Changing</a:t>
            </a:r>
            <a:r>
              <a:rPr lang="cs-CZ" dirty="0" smtClean="0">
                <a:effectLst/>
              </a:rPr>
              <a:t> </a:t>
            </a:r>
            <a:r>
              <a:rPr lang="cs-CZ" dirty="0" err="1" smtClean="0">
                <a:effectLst/>
              </a:rPr>
              <a:t>Climate</a:t>
            </a:r>
            <a:r>
              <a:rPr lang="cs-CZ" dirty="0" smtClean="0">
                <a:effectLst/>
              </a:rPr>
              <a:t> - </a:t>
            </a:r>
            <a:r>
              <a:rPr lang="en-US" dirty="0" smtClean="0">
                <a:solidFill>
                  <a:schemeClr val="bg1"/>
                </a:solidFill>
                <a:latin typeface="HelveticaNeueLT Com 35 Th" panose="020B0403020202020204" pitchFamily="34" charset="-18"/>
              </a:rPr>
              <a:t>Greenwashing: A Fiji Water Story</a:t>
            </a:r>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17</a:t>
            </a:fld>
            <a:endParaRPr lang="cs-CZ"/>
          </a:p>
        </p:txBody>
      </p:sp>
    </p:spTree>
    <p:extLst>
      <p:ext uri="{BB962C8B-B14F-4D97-AF65-F5344CB8AC3E}">
        <p14:creationId xmlns:p14="http://schemas.microsoft.com/office/powerpoint/2010/main" val="39274495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Video </a:t>
            </a:r>
            <a:r>
              <a:rPr lang="cs-CZ" dirty="0" err="1" smtClean="0"/>
              <a:t>introduction</a:t>
            </a:r>
            <a:r>
              <a:rPr lang="cs-CZ" dirty="0" smtClean="0"/>
              <a:t> </a:t>
            </a:r>
            <a:r>
              <a:rPr lang="cs-CZ" dirty="0" err="1" smtClean="0"/>
              <a:t>about</a:t>
            </a:r>
            <a:r>
              <a:rPr lang="cs-CZ" dirty="0" smtClean="0"/>
              <a:t> </a:t>
            </a:r>
            <a:r>
              <a:rPr lang="cs-CZ" dirty="0" err="1" smtClean="0"/>
              <a:t>bottle</a:t>
            </a:r>
            <a:r>
              <a:rPr lang="cs-CZ" dirty="0" smtClean="0"/>
              <a:t> </a:t>
            </a:r>
            <a:r>
              <a:rPr lang="cs-CZ" dirty="0" err="1" smtClean="0"/>
              <a:t>system</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19</a:t>
            </a:fld>
            <a:endParaRPr lang="cs-CZ"/>
          </a:p>
        </p:txBody>
      </p:sp>
    </p:spTree>
    <p:extLst>
      <p:ext uri="{BB962C8B-B14F-4D97-AF65-F5344CB8AC3E}">
        <p14:creationId xmlns:p14="http://schemas.microsoft.com/office/powerpoint/2010/main" val="3821132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Source</a:t>
            </a:r>
            <a:r>
              <a:rPr lang="cs-CZ" baseline="0" dirty="0" smtClean="0"/>
              <a:t>: </a:t>
            </a:r>
            <a:r>
              <a:rPr lang="cs-CZ" dirty="0" smtClean="0"/>
              <a:t>https://www.statista.com/chart/22963/global-status-of-plastic-bottle-recycling-systems/</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20</a:t>
            </a:fld>
            <a:endParaRPr lang="cs-CZ"/>
          </a:p>
        </p:txBody>
      </p:sp>
    </p:spTree>
    <p:extLst>
      <p:ext uri="{BB962C8B-B14F-4D97-AF65-F5344CB8AC3E}">
        <p14:creationId xmlns:p14="http://schemas.microsoft.com/office/powerpoint/2010/main" val="42957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33575025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328428680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74616808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2441190907"/>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363199907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1CA72EF-142E-4C52-98C9-7DD908699CCA}" type="datetimeFigureOut">
              <a:rPr lang="cs-CZ" smtClean="0"/>
              <a:t>1. 2. 2022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317548393"/>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1CA72EF-142E-4C52-98C9-7DD908699CCA}" type="datetimeFigureOut">
              <a:rPr lang="cs-CZ" smtClean="0"/>
              <a:t>1. 2. 2022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696924363"/>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1CA72EF-142E-4C52-98C9-7DD908699CCA}" type="datetimeFigureOut">
              <a:rPr lang="cs-CZ" smtClean="0"/>
              <a:t>1. 2. 2022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272792022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1CA72EF-142E-4C52-98C9-7DD908699CCA}" type="datetimeFigureOut">
              <a:rPr lang="cs-CZ" smtClean="0"/>
              <a:t>1. 2. 2022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643050195"/>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1CA72EF-142E-4C52-98C9-7DD908699CCA}" type="datetimeFigureOut">
              <a:rPr lang="cs-CZ" smtClean="0"/>
              <a:t>1. 2. 2022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84236569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1CA72EF-142E-4C52-98C9-7DD908699CCA}" type="datetimeFigureOut">
              <a:rPr lang="cs-CZ" smtClean="0"/>
              <a:t>1. 2. 2022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3302901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76BB81-6F8F-4AE1-A069-9CE28D5E0935}" type="slidenum">
              <a:rPr lang="cs-CZ" smtClean="0"/>
              <a:t>‹#›</a:t>
            </a:fld>
            <a:endParaRPr lang="cs-CZ"/>
          </a:p>
        </p:txBody>
      </p:sp>
    </p:spTree>
    <p:extLst>
      <p:ext uri="{BB962C8B-B14F-4D97-AF65-F5344CB8AC3E}">
        <p14:creationId xmlns:p14="http://schemas.microsoft.com/office/powerpoint/2010/main" val="44227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7.png"/><Relationship Id="rId5" Type="http://schemas.openxmlformats.org/officeDocument/2006/relationships/image" Target="../media/image7.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22.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23.png"/><Relationship Id="rId4" Type="http://schemas.openxmlformats.org/officeDocument/2006/relationships/notesSlide" Target="../notesSlides/notesSlide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instagram.com/plastmaker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hyperlink" Target="https://www.youtube.com/channel/UCleLIUaJMMMh3QzqmwOPM3Q" TargetMode="Externa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stretch>
            <a:fillRect/>
          </a:stretch>
        </p:blipFill>
        <p:spPr>
          <a:xfrm>
            <a:off x="2450963" y="0"/>
            <a:ext cx="10289737" cy="6858000"/>
          </a:xfrm>
          <a:prstGeom prst="rect">
            <a:avLst/>
          </a:prstGeom>
        </p:spPr>
      </p:pic>
      <p:sp>
        <p:nvSpPr>
          <p:cNvPr id="11" name="Obdélník 10"/>
          <p:cNvSpPr/>
          <p:nvPr/>
        </p:nvSpPr>
        <p:spPr>
          <a:xfrm>
            <a:off x="-993671" y="-442590"/>
            <a:ext cx="14648771" cy="7743179"/>
          </a:xfrm>
          <a:prstGeom prst="rect">
            <a:avLst/>
          </a:prstGeom>
          <a:solidFill>
            <a:srgbClr val="000000">
              <a:alpha val="2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p:cNvSpPr/>
          <p:nvPr/>
        </p:nvSpPr>
        <p:spPr>
          <a:xfrm rot="1871790">
            <a:off x="-4894077" y="-4054930"/>
            <a:ext cx="9740026" cy="12206917"/>
          </a:xfrm>
          <a:prstGeom prst="rect">
            <a:avLst/>
          </a:prstGeom>
          <a:solidFill>
            <a:srgbClr val="1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10" name="Obrázek 9"/>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7" name="TextovéPole 6"/>
          <p:cNvSpPr txBox="1"/>
          <p:nvPr/>
        </p:nvSpPr>
        <p:spPr>
          <a:xfrm>
            <a:off x="505325" y="3499762"/>
            <a:ext cx="646331" cy="369332"/>
          </a:xfrm>
          <a:prstGeom prst="rect">
            <a:avLst/>
          </a:prstGeom>
          <a:noFill/>
        </p:spPr>
        <p:txBody>
          <a:bodyPr wrap="none" rtlCol="0">
            <a:spAutoFit/>
          </a:bodyPr>
          <a:lstStyle/>
          <a:p>
            <a:r>
              <a:rPr lang="cs-CZ" dirty="0" smtClean="0">
                <a:solidFill>
                  <a:schemeClr val="bg1"/>
                </a:solidFill>
                <a:latin typeface="HelveticaNeueLT Com 35 Th" panose="020B0403020202020204" pitchFamily="34" charset="-18"/>
              </a:rPr>
              <a:t>5/10</a:t>
            </a:r>
            <a:endParaRPr lang="cs-CZ" dirty="0">
              <a:solidFill>
                <a:schemeClr val="bg1"/>
              </a:solidFill>
              <a:latin typeface="HelveticaNeueLT Com 35 Th" panose="020B0403020202020204" pitchFamily="34" charset="-18"/>
            </a:endParaRPr>
          </a:p>
        </p:txBody>
      </p:sp>
      <p:sp>
        <p:nvSpPr>
          <p:cNvPr id="9" name="TextovéPole 8"/>
          <p:cNvSpPr txBox="1"/>
          <p:nvPr/>
        </p:nvSpPr>
        <p:spPr>
          <a:xfrm>
            <a:off x="505325" y="2474893"/>
            <a:ext cx="4006225" cy="954107"/>
          </a:xfrm>
          <a:prstGeom prst="rect">
            <a:avLst/>
          </a:prstGeom>
          <a:noFill/>
        </p:spPr>
        <p:txBody>
          <a:bodyPr wrap="none" rtlCol="0">
            <a:spAutoFit/>
          </a:bodyPr>
          <a:lstStyle/>
          <a:p>
            <a:r>
              <a:rPr lang="cs-CZ" sz="2800" dirty="0" smtClean="0">
                <a:solidFill>
                  <a:schemeClr val="bg1"/>
                </a:solidFill>
                <a:latin typeface="HelveticaNeueLT Com 35 Th" panose="020B0403020202020204" pitchFamily="34" charset="-18"/>
              </a:rPr>
              <a:t>REDUCING AMOUNT OF</a:t>
            </a:r>
          </a:p>
          <a:p>
            <a:r>
              <a:rPr lang="cs-CZ" sz="2800" dirty="0" smtClean="0">
                <a:solidFill>
                  <a:schemeClr val="bg1"/>
                </a:solidFill>
                <a:latin typeface="HelveticaNeueLT Com 35 Th" panose="020B0403020202020204" pitchFamily="34" charset="-18"/>
              </a:rPr>
              <a:t>PLASTIC WASTE</a:t>
            </a:r>
          </a:p>
        </p:txBody>
      </p:sp>
    </p:spTree>
    <p:extLst>
      <p:ext uri="{BB962C8B-B14F-4D97-AF65-F5344CB8AC3E}">
        <p14:creationId xmlns:p14="http://schemas.microsoft.com/office/powerpoint/2010/main" val="271168813"/>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125078" y="3269605"/>
            <a:ext cx="3941849" cy="461665"/>
          </a:xfrm>
          <a:prstGeom prst="rect">
            <a:avLst/>
          </a:prstGeom>
        </p:spPr>
        <p:txBody>
          <a:bodyPr wrap="none">
            <a:spAutoFit/>
          </a:bodyPr>
          <a:lstStyle/>
          <a:p>
            <a:pPr algn="ctr"/>
            <a:r>
              <a:rPr lang="cs-CZ" sz="2400" dirty="0" smtClean="0">
                <a:solidFill>
                  <a:srgbClr val="1D1D1B"/>
                </a:solidFill>
                <a:latin typeface="HelveticaNeueLT Com 35 Th" panose="020B0403020202020204" pitchFamily="34" charset="-18"/>
              </a:rPr>
              <a:t>VIDEO: 5 ZERO WASTE TIPS</a:t>
            </a:r>
          </a:p>
        </p:txBody>
      </p:sp>
    </p:spTree>
    <p:extLst>
      <p:ext uri="{BB962C8B-B14F-4D97-AF65-F5344CB8AC3E}">
        <p14:creationId xmlns:p14="http://schemas.microsoft.com/office/powerpoint/2010/main" val="191612639"/>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rotWithShape="1">
          <a:blip r:embed="rId5"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pic>
        <p:nvPicPr>
          <p:cNvPr id="6" name="5 Easy Zero Waste Tips for TEENS  living at Home_1080p">
            <a:hlinkClick r:id="" action="ppaction://media"/>
          </p:cNvPr>
          <p:cNvPicPr>
            <a:picLocks noChangeAspect="1"/>
          </p:cNvPicPr>
          <p:nvPr>
            <a:videoFile r:link="rId1"/>
            <p:extLst>
              <p:ext uri="{DAA4B4D4-6D71-4841-9C94-3DE7FCFB9230}">
                <p14:media xmlns:p14="http://schemas.microsoft.com/office/powerpoint/2010/main" r:embed="rId2">
                  <p14:trim st="58270" end="16257"/>
                  <p14:fade in="500"/>
                </p14:media>
              </p:ext>
            </p:extLst>
          </p:nvPr>
        </p:nvPicPr>
        <p:blipFill>
          <a:blip r:embed="rId6"/>
          <a:stretch>
            <a:fillRect/>
          </a:stretch>
        </p:blipFill>
        <p:spPr>
          <a:xfrm>
            <a:off x="0" y="0"/>
            <a:ext cx="12192000" cy="6858000"/>
          </a:xfrm>
          <a:prstGeom prst="rect">
            <a:avLst/>
          </a:prstGeom>
        </p:spPr>
      </p:pic>
      <p:sp>
        <p:nvSpPr>
          <p:cNvPr id="7" name="Obdélník 6"/>
          <p:cNvSpPr/>
          <p:nvPr/>
        </p:nvSpPr>
        <p:spPr>
          <a:xfrm>
            <a:off x="472439" y="6308486"/>
            <a:ext cx="8244681" cy="369332"/>
          </a:xfrm>
          <a:prstGeom prst="rect">
            <a:avLst/>
          </a:prstGeom>
        </p:spPr>
        <p:txBody>
          <a:bodyPr wrap="square">
            <a:spAutoFit/>
          </a:bodyPr>
          <a:lstStyle/>
          <a:p>
            <a:r>
              <a:rPr lang="en-US" dirty="0">
                <a:solidFill>
                  <a:schemeClr val="bg1"/>
                </a:solidFill>
                <a:latin typeface="HelveticaNeueLT Com 35 Th" panose="020B0403020202020204" pitchFamily="34" charset="-18"/>
              </a:rPr>
              <a:t>Sustainably Vegan - 5 Easy Zero Waste Tips for TEENS | living at Home </a:t>
            </a:r>
            <a:endParaRPr lang="cs-CZ" dirty="0">
              <a:solidFill>
                <a:schemeClr val="bg1"/>
              </a:solidFill>
              <a:latin typeface="HelveticaNeueLT Com 35 Th" panose="020B0403020202020204" pitchFamily="34" charset="-18"/>
            </a:endParaRPr>
          </a:p>
        </p:txBody>
      </p:sp>
      <p:sp>
        <p:nvSpPr>
          <p:cNvPr id="8" name="Obdélník 7"/>
          <p:cNvSpPr/>
          <p:nvPr/>
        </p:nvSpPr>
        <p:spPr>
          <a:xfrm>
            <a:off x="-514350" y="-400050"/>
            <a:ext cx="13335000" cy="75628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503578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5120" fill="hold"/>
                                        <p:tgtEl>
                                          <p:spTgt spid="6"/>
                                        </p:tgtEl>
                                      </p:cBhvr>
                                    </p:cmd>
                                  </p:childTnLst>
                                </p:cTn>
                              </p:par>
                              <p:par>
                                <p:cTn id="7" presetID="10" presetClass="exit" presetSubtype="0" fill="hold" grpId="0" nodeType="withEffect">
                                  <p:stCondLst>
                                    <p:cond delay="0"/>
                                  </p:stCondLst>
                                  <p:childTnLst>
                                    <p:animEffect transition="out" filter="fade">
                                      <p:cBhvr>
                                        <p:cTn id="8" dur="250"/>
                                        <p:tgtEl>
                                          <p:spTgt spid="8"/>
                                        </p:tgtEl>
                                      </p:cBhvr>
                                    </p:animEffect>
                                    <p:set>
                                      <p:cBhvr>
                                        <p:cTn id="9" dur="1" fill="hold">
                                          <p:stCondLst>
                                            <p:cond delay="24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6"/>
                </p:tgtEl>
              </p:cMediaNode>
            </p:video>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6"/>
                                        </p:tgtEl>
                                      </p:cBhvr>
                                    </p:cmd>
                                  </p:childTnLst>
                                </p:cTn>
                              </p:par>
                            </p:childTnLst>
                          </p:cTn>
                        </p:par>
                      </p:childTnLst>
                    </p:cTn>
                  </p:par>
                </p:childTnLst>
              </p:cTn>
              <p:nextCondLst>
                <p:cond evt="onClick" delay="0">
                  <p:tgtEl>
                    <p:spTgt spid="6"/>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rotWithShape="1">
          <a:blip r:embed="rId2"/>
          <a:srcRect l="30000" t="13983" r="37500" b="7535"/>
          <a:stretch/>
        </p:blipFill>
        <p:spPr>
          <a:xfrm>
            <a:off x="4312920" y="1079564"/>
            <a:ext cx="3566160" cy="4841748"/>
          </a:xfrm>
          <a:prstGeom prst="rect">
            <a:avLst/>
          </a:prstGeom>
        </p:spPr>
      </p:pic>
      <p:sp>
        <p:nvSpPr>
          <p:cNvPr id="5" name="TextovéPole 4"/>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pic>
        <p:nvPicPr>
          <p:cNvPr id="6" name="Obrázek 5"/>
          <p:cNvPicPr>
            <a:picLocks noChangeAspect="1"/>
          </p:cNvPicPr>
          <p:nvPr/>
        </p:nvPicPr>
        <p:blipFill rotWithShape="1">
          <a:blip r:embed="rId3"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Tree>
    <p:extLst>
      <p:ext uri="{BB962C8B-B14F-4D97-AF65-F5344CB8AC3E}">
        <p14:creationId xmlns:p14="http://schemas.microsoft.com/office/powerpoint/2010/main" val="350862493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0" y="-1213104"/>
            <a:ext cx="12192000" cy="8071104"/>
          </a:xfrm>
          <a:prstGeom prst="rect">
            <a:avLst/>
          </a:prstGeom>
        </p:spPr>
      </p:pic>
      <p:sp>
        <p:nvSpPr>
          <p:cNvPr id="5" name="Obdélník 4"/>
          <p:cNvSpPr/>
          <p:nvPr/>
        </p:nvSpPr>
        <p:spPr>
          <a:xfrm>
            <a:off x="-348890" y="-564820"/>
            <a:ext cx="12889780" cy="7668850"/>
          </a:xfrm>
          <a:prstGeom prst="rect">
            <a:avLst/>
          </a:prstGeom>
          <a:solidFill>
            <a:srgbClr val="000000">
              <a:alpha val="34118"/>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Obdélník 5"/>
          <p:cNvSpPr/>
          <p:nvPr/>
        </p:nvSpPr>
        <p:spPr>
          <a:xfrm>
            <a:off x="3048000" y="2690336"/>
            <a:ext cx="6096000" cy="1477328"/>
          </a:xfrm>
          <a:prstGeom prst="rect">
            <a:avLst/>
          </a:prstGeom>
        </p:spPr>
        <p:txBody>
          <a:bodyPr>
            <a:spAutoFit/>
          </a:bodyPr>
          <a:lstStyle/>
          <a:p>
            <a:pPr algn="just"/>
            <a:r>
              <a:rPr lang="cs-CZ" i="1" dirty="0" smtClean="0">
                <a:solidFill>
                  <a:schemeClr val="bg1"/>
                </a:solidFill>
                <a:latin typeface="HelveticaNeueLT Com 35 Th" panose="020B0403020202020204" pitchFamily="34" charset="-18"/>
              </a:rPr>
              <a:t>„</a:t>
            </a:r>
            <a:r>
              <a:rPr lang="en-US" i="1" dirty="0" smtClean="0">
                <a:solidFill>
                  <a:schemeClr val="bg1"/>
                </a:solidFill>
                <a:latin typeface="HelveticaNeueLT Com 35 Th" panose="020B0403020202020204" pitchFamily="34" charset="-18"/>
              </a:rPr>
              <a:t>Greenwashing</a:t>
            </a:r>
            <a:r>
              <a:rPr lang="en-US" i="1" dirty="0">
                <a:solidFill>
                  <a:schemeClr val="bg1"/>
                </a:solidFill>
                <a:latin typeface="HelveticaNeueLT Com 35 Th" panose="020B0403020202020204" pitchFamily="34" charset="-18"/>
              </a:rPr>
              <a:t>, also called "green sheen", is a form of marketing spin in which green PR and green marketing are deceptively used to persuade the public that an organization's products, aims and policies are environmentally </a:t>
            </a:r>
            <a:r>
              <a:rPr lang="en-US" i="1" dirty="0" smtClean="0">
                <a:solidFill>
                  <a:schemeClr val="bg1"/>
                </a:solidFill>
                <a:latin typeface="HelveticaNeueLT Com 35 Th" panose="020B0403020202020204" pitchFamily="34" charset="-18"/>
              </a:rPr>
              <a:t>friendly</a:t>
            </a:r>
            <a:r>
              <a:rPr lang="cs-CZ" i="1" dirty="0" smtClean="0">
                <a:solidFill>
                  <a:schemeClr val="bg1"/>
                </a:solidFill>
                <a:latin typeface="HelveticaNeueLT Com 35 Th" panose="020B0403020202020204" pitchFamily="34" charset="-18"/>
              </a:rPr>
              <a:t>.“ </a:t>
            </a:r>
            <a:r>
              <a:rPr lang="cs-CZ" dirty="0">
                <a:solidFill>
                  <a:schemeClr val="bg1"/>
                </a:solidFill>
                <a:latin typeface="HelveticaNeueLT Com 35 Th" panose="020B0403020202020204" pitchFamily="34" charset="-18"/>
              </a:rPr>
              <a:t> </a:t>
            </a:r>
            <a:r>
              <a:rPr lang="cs-CZ" dirty="0" err="1" smtClean="0">
                <a:solidFill>
                  <a:schemeClr val="bg1"/>
                </a:solidFill>
                <a:latin typeface="HelveticaNeueLT Com 35 Th" panose="020B0403020202020204" pitchFamily="34" charset="-18"/>
              </a:rPr>
              <a:t>Wikipedia</a:t>
            </a:r>
            <a:endParaRPr lang="cs-CZ" i="1" dirty="0">
              <a:solidFill>
                <a:schemeClr val="bg1"/>
              </a:solidFill>
              <a:latin typeface="HelveticaNeueLT Com 35 Th" panose="020B0403020202020204" pitchFamily="34" charset="-18"/>
            </a:endParaRPr>
          </a:p>
        </p:txBody>
      </p:sp>
      <p:sp>
        <p:nvSpPr>
          <p:cNvPr id="7" name="Obdélník 6"/>
          <p:cNvSpPr/>
          <p:nvPr/>
        </p:nvSpPr>
        <p:spPr>
          <a:xfrm>
            <a:off x="5132563" y="3269605"/>
            <a:ext cx="2505558" cy="461665"/>
          </a:xfrm>
          <a:prstGeom prst="rect">
            <a:avLst/>
          </a:prstGeom>
        </p:spPr>
        <p:txBody>
          <a:bodyPr wrap="none">
            <a:spAutoFit/>
          </a:bodyPr>
          <a:lstStyle/>
          <a:p>
            <a:r>
              <a:rPr lang="cs-CZ" sz="2400" dirty="0" smtClean="0">
                <a:solidFill>
                  <a:schemeClr val="bg1"/>
                </a:solidFill>
                <a:latin typeface="HelveticaNeueLT Com 35 Th" panose="020B0403020202020204" pitchFamily="34" charset="-18"/>
              </a:rPr>
              <a:t>GREENWASHING</a:t>
            </a:r>
            <a:endParaRPr lang="cs-CZ" sz="2400" dirty="0">
              <a:solidFill>
                <a:schemeClr val="bg1"/>
              </a:solidFill>
            </a:endParaRPr>
          </a:p>
        </p:txBody>
      </p:sp>
      <p:sp>
        <p:nvSpPr>
          <p:cNvPr id="8" name="TextovéPole 7"/>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pic>
        <p:nvPicPr>
          <p:cNvPr id="9" name="Obrázek 8"/>
          <p:cNvPicPr>
            <a:picLocks noChangeAspect="1"/>
          </p:cNvPicPr>
          <p:nvPr/>
        </p:nvPicPr>
        <p:blipFill rotWithShape="1">
          <a:blip r:embed="rId3">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Tree>
    <p:extLst>
      <p:ext uri="{BB962C8B-B14F-4D97-AF65-F5344CB8AC3E}">
        <p14:creationId xmlns:p14="http://schemas.microsoft.com/office/powerpoint/2010/main" val="9625251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2.08333E-6 3.33333E-6 L 2.08333E-6 -0.16644 " pathEditMode="relative" rAng="0" ptsTypes="AA">
                                      <p:cBhvr>
                                        <p:cTn id="6" dur="1250" fill="hold"/>
                                        <p:tgtEl>
                                          <p:spTgt spid="7"/>
                                        </p:tgtEl>
                                        <p:attrNameLst>
                                          <p:attrName>ppt_x</p:attrName>
                                          <p:attrName>ppt_y</p:attrName>
                                        </p:attrNameLst>
                                      </p:cBhvr>
                                      <p:rCtr x="0" y="-8333"/>
                                    </p:animMotion>
                                  </p:childTnLst>
                                </p:cTn>
                              </p:par>
                              <p:par>
                                <p:cTn id="7" presetID="10" presetClass="entr" presetSubtype="0" fill="hold" grpId="0" nodeType="withEffect">
                                  <p:stCondLst>
                                    <p:cond delay="500"/>
                                  </p:stCondLst>
                                  <p:childTnLst>
                                    <p:set>
                                      <p:cBhvr>
                                        <p:cTn id="8" dur="1" fill="hold">
                                          <p:stCondLst>
                                            <p:cond delay="0"/>
                                          </p:stCondLst>
                                        </p:cTn>
                                        <p:tgtEl>
                                          <p:spTgt spid="6"/>
                                        </p:tgtEl>
                                        <p:attrNameLst>
                                          <p:attrName>style.visibility</p:attrName>
                                        </p:attrNameLst>
                                      </p:cBhvr>
                                      <p:to>
                                        <p:strVal val="visible"/>
                                      </p:to>
                                    </p:set>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2667000" y="0"/>
            <a:ext cx="6858000" cy="6858000"/>
          </a:xfrm>
          <a:prstGeom prst="rect">
            <a:avLst/>
          </a:prstGeom>
        </p:spPr>
      </p:pic>
      <p:sp>
        <p:nvSpPr>
          <p:cNvPr id="5" name="TextovéPole 4"/>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pic>
        <p:nvPicPr>
          <p:cNvPr id="6" name="Obrázek 5"/>
          <p:cNvPicPr>
            <a:picLocks noChangeAspect="1"/>
          </p:cNvPicPr>
          <p:nvPr/>
        </p:nvPicPr>
        <p:blipFill rotWithShape="1">
          <a:blip r:embed="rId3"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Tree>
    <p:extLst>
      <p:ext uri="{BB962C8B-B14F-4D97-AF65-F5344CB8AC3E}">
        <p14:creationId xmlns:p14="http://schemas.microsoft.com/office/powerpoint/2010/main" val="3940318327"/>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4119147" y="3269605"/>
            <a:ext cx="3953711" cy="461665"/>
          </a:xfrm>
          <a:prstGeom prst="rect">
            <a:avLst/>
          </a:prstGeom>
        </p:spPr>
        <p:txBody>
          <a:bodyPr wrap="none">
            <a:spAutoFit/>
          </a:bodyPr>
          <a:lstStyle/>
          <a:p>
            <a:pPr algn="ctr"/>
            <a:r>
              <a:rPr lang="cs-CZ" sz="2400" dirty="0" smtClean="0">
                <a:solidFill>
                  <a:srgbClr val="1D1D1B"/>
                </a:solidFill>
                <a:latin typeface="HelveticaNeueLT Com 35 Th" panose="020B0403020202020204" pitchFamily="34" charset="-18"/>
              </a:rPr>
              <a:t>VIDEO</a:t>
            </a:r>
            <a:r>
              <a:rPr lang="cs-CZ" sz="2400" dirty="0">
                <a:solidFill>
                  <a:srgbClr val="1D1D1B"/>
                </a:solidFill>
                <a:latin typeface="HelveticaNeueLT Com 35 Th" panose="020B0403020202020204" pitchFamily="34" charset="-18"/>
              </a:rPr>
              <a:t>: </a:t>
            </a:r>
            <a:r>
              <a:rPr lang="cs-CZ" sz="2400" dirty="0" smtClean="0">
                <a:solidFill>
                  <a:srgbClr val="1D1D1B"/>
                </a:solidFill>
                <a:latin typeface="HelveticaNeueLT Com 35 Th" panose="020B0403020202020204" pitchFamily="34" charset="-18"/>
              </a:rPr>
              <a:t>A FIJI WATER STORY</a:t>
            </a:r>
          </a:p>
        </p:txBody>
      </p:sp>
      <p:sp>
        <p:nvSpPr>
          <p:cNvPr id="3" name="TextovéPole 2"/>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pic>
        <p:nvPicPr>
          <p:cNvPr id="5" name="Obrázek 4"/>
          <p:cNvPicPr>
            <a:picLocks noChangeAspect="1"/>
          </p:cNvPicPr>
          <p:nvPr/>
        </p:nvPicPr>
        <p:blipFill rotWithShape="1">
          <a:blip r:embed="rId2"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Tree>
    <p:extLst>
      <p:ext uri="{BB962C8B-B14F-4D97-AF65-F5344CB8AC3E}">
        <p14:creationId xmlns:p14="http://schemas.microsoft.com/office/powerpoint/2010/main" val="3335999943"/>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0" y="1673"/>
            <a:ext cx="12192000" cy="6854653"/>
          </a:xfrm>
          <a:prstGeom prst="rect">
            <a:avLst/>
          </a:prstGeom>
        </p:spPr>
      </p:pic>
    </p:spTree>
    <p:extLst>
      <p:ext uri="{BB962C8B-B14F-4D97-AF65-F5344CB8AC3E}">
        <p14:creationId xmlns:p14="http://schemas.microsoft.com/office/powerpoint/2010/main" val="2166745083"/>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eenwashing A Fiji Water Story_1080p">
            <a:hlinkClick r:id="" action="ppaction://media"/>
          </p:cNvPr>
          <p:cNvPicPr>
            <a:picLocks noChangeAspect="1"/>
          </p:cNvPicPr>
          <p:nvPr>
            <a:videoFile r:link="rId1"/>
            <p:extLst>
              <p:ext uri="{DAA4B4D4-6D71-4841-9C94-3DE7FCFB9230}">
                <p14:media xmlns:p14="http://schemas.microsoft.com/office/powerpoint/2010/main" r:embed="rId2">
                  <p14:trim end="24913"/>
                </p14:media>
              </p:ext>
            </p:extLst>
          </p:nvPr>
        </p:nvPicPr>
        <p:blipFill>
          <a:blip r:embed="rId5"/>
          <a:stretch>
            <a:fillRect/>
          </a:stretch>
        </p:blipFill>
        <p:spPr>
          <a:xfrm>
            <a:off x="0" y="-101600"/>
            <a:ext cx="12192000" cy="6959600"/>
          </a:xfrm>
          <a:prstGeom prst="rect">
            <a:avLst/>
          </a:prstGeom>
        </p:spPr>
      </p:pic>
      <p:sp>
        <p:nvSpPr>
          <p:cNvPr id="6" name="Obdélník 5"/>
          <p:cNvSpPr/>
          <p:nvPr/>
        </p:nvSpPr>
        <p:spPr>
          <a:xfrm>
            <a:off x="472439" y="6308486"/>
            <a:ext cx="8244681" cy="369332"/>
          </a:xfrm>
          <a:prstGeom prst="rect">
            <a:avLst/>
          </a:prstGeom>
        </p:spPr>
        <p:txBody>
          <a:bodyPr wrap="square">
            <a:spAutoFit/>
          </a:bodyPr>
          <a:lstStyle/>
          <a:p>
            <a:r>
              <a:rPr lang="en-US" dirty="0">
                <a:solidFill>
                  <a:schemeClr val="bg1"/>
                </a:solidFill>
                <a:latin typeface="HelveticaNeueLT Com 35 Th" panose="020B0403020202020204" pitchFamily="34" charset="-18"/>
              </a:rPr>
              <a:t>Greenwashing: A Fiji Water Story</a:t>
            </a:r>
          </a:p>
        </p:txBody>
      </p:sp>
    </p:spTree>
    <p:extLst>
      <p:ext uri="{BB962C8B-B14F-4D97-AF65-F5344CB8AC3E}">
        <p14:creationId xmlns:p14="http://schemas.microsoft.com/office/powerpoint/2010/main" val="23127773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43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2588034" y="3157964"/>
            <a:ext cx="7015931" cy="461665"/>
          </a:xfrm>
          <a:prstGeom prst="rect">
            <a:avLst/>
          </a:prstGeom>
          <a:noFill/>
        </p:spPr>
        <p:txBody>
          <a:bodyPr wrap="square" rtlCol="0">
            <a:spAutoFit/>
          </a:bodyPr>
          <a:lstStyle/>
          <a:p>
            <a:pPr algn="ctr"/>
            <a:r>
              <a:rPr lang="cs-CZ" sz="2400" dirty="0" smtClean="0">
                <a:solidFill>
                  <a:srgbClr val="1D1D1B"/>
                </a:solidFill>
                <a:latin typeface="HelveticaNeueLT Com 35 Th" panose="020B0403020202020204" pitchFamily="34" charset="-18"/>
              </a:rPr>
              <a:t>PLASTIC BOTTLE DEPOSIT SYSTEM</a:t>
            </a:r>
          </a:p>
        </p:txBody>
      </p:sp>
      <p:sp>
        <p:nvSpPr>
          <p:cNvPr id="3" name="TextovéPole 2"/>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pic>
        <p:nvPicPr>
          <p:cNvPr id="5" name="Obrázek 4"/>
          <p:cNvPicPr>
            <a:picLocks noChangeAspect="1"/>
          </p:cNvPicPr>
          <p:nvPr/>
        </p:nvPicPr>
        <p:blipFill rotWithShape="1">
          <a:blip r:embed="rId2"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Tree>
    <p:extLst>
      <p:ext uri="{BB962C8B-B14F-4D97-AF65-F5344CB8AC3E}">
        <p14:creationId xmlns:p14="http://schemas.microsoft.com/office/powerpoint/2010/main" val="2912344391"/>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Deposit Return How it Works LONG VERSION_1080p">
            <a:hlinkClick r:id="" action="ppaction://media"/>
          </p:cNvPr>
          <p:cNvPicPr>
            <a:picLocks noChangeAspect="1"/>
          </p:cNvPicPr>
          <p:nvPr>
            <a:videoFile r:link="rId1"/>
            <p:extLst>
              <p:ext uri="{DAA4B4D4-6D71-4841-9C94-3DE7FCFB9230}">
                <p14:media xmlns:p14="http://schemas.microsoft.com/office/powerpoint/2010/main" r:embed="rId2">
                  <p14:trim end="308401"/>
                </p14:media>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16270634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8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4" name="Zástupný symbol pro obsah 2"/>
          <p:cNvSpPr>
            <a:spLocks noGrp="1"/>
          </p:cNvSpPr>
          <p:nvPr>
            <p:ph idx="1"/>
          </p:nvPr>
        </p:nvSpPr>
        <p:spPr>
          <a:xfrm>
            <a:off x="838200" y="2782412"/>
            <a:ext cx="10515600" cy="1665922"/>
          </a:xfrm>
        </p:spPr>
        <p:txBody>
          <a:bodyPr>
            <a:normAutofit/>
          </a:bodyPr>
          <a:lstStyle/>
          <a:p>
            <a:pPr marL="0" indent="0" algn="ctr">
              <a:buNone/>
            </a:pPr>
            <a:endParaRPr lang="cs-CZ" b="1" dirty="0" smtClean="0">
              <a:latin typeface="HelveticaNeueLT Com 35 Th" panose="020B0403020202020204" pitchFamily="34" charset="-18"/>
            </a:endParaRPr>
          </a:p>
          <a:p>
            <a:pPr marL="0" indent="0" algn="ctr">
              <a:buNone/>
            </a:pPr>
            <a:r>
              <a:rPr lang="cs-CZ" dirty="0" smtClean="0">
                <a:solidFill>
                  <a:schemeClr val="bg1"/>
                </a:solidFill>
                <a:latin typeface="HelveticaNeueLT Com 35 Th" panose="020B0403020202020204" pitchFamily="34" charset="-18"/>
              </a:rPr>
              <a:t>WHAT DID YOU REMEMBER LAST TIME?</a:t>
            </a:r>
            <a:endParaRPr lang="cs-CZ" dirty="0" smtClean="0">
              <a:solidFill>
                <a:schemeClr val="bg1"/>
              </a:solidFill>
              <a:latin typeface="HelveticaNeueLT Com 35 Th" panose="020B0403020202020204" pitchFamily="34" charset="-18"/>
            </a:endParaRPr>
          </a:p>
        </p:txBody>
      </p:sp>
      <p:pic>
        <p:nvPicPr>
          <p:cNvPr id="5" name="Obrázek 4"/>
          <p:cNvPicPr>
            <a:picLocks noChangeAspect="1"/>
          </p:cNvPicPr>
          <p:nvPr/>
        </p:nvPicPr>
        <p:blipFill rotWithShape="1">
          <a:blip r:embed="rId2">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8" name="TextovéPole 7"/>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157526217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4F8FB"/>
        </a:solidFill>
        <a:effectLst/>
      </p:bgPr>
    </p:bg>
    <p:spTree>
      <p:nvGrpSpPr>
        <p:cNvPr id="1" name=""/>
        <p:cNvGrpSpPr/>
        <p:nvPr/>
      </p:nvGrpSpPr>
      <p:grpSpPr>
        <a:xfrm>
          <a:off x="0" y="0"/>
          <a:ext cx="0" cy="0"/>
          <a:chOff x="0" y="0"/>
          <a:chExt cx="0" cy="0"/>
        </a:xfrm>
      </p:grpSpPr>
      <p:pic>
        <p:nvPicPr>
          <p:cNvPr id="4" name="Obrázek 3"/>
          <p:cNvPicPr>
            <a:picLocks noChangeAspect="1"/>
          </p:cNvPicPr>
          <p:nvPr/>
        </p:nvPicPr>
        <p:blipFill>
          <a:blip r:embed="rId3"/>
          <a:stretch>
            <a:fillRect/>
          </a:stretch>
        </p:blipFill>
        <p:spPr>
          <a:xfrm>
            <a:off x="2667000" y="0"/>
            <a:ext cx="6858000" cy="6858000"/>
          </a:xfrm>
          <a:prstGeom prst="rect">
            <a:avLst/>
          </a:prstGeom>
        </p:spPr>
      </p:pic>
      <p:pic>
        <p:nvPicPr>
          <p:cNvPr id="6" name="Obrázek 5"/>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8331" b="74344" l="4559" r="16780"/>
                    </a14:imgEffect>
                  </a14:imgLayer>
                </a14:imgProps>
              </a:ex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Tree>
    <p:extLst>
      <p:ext uri="{BB962C8B-B14F-4D97-AF65-F5344CB8AC3E}">
        <p14:creationId xmlns:p14="http://schemas.microsoft.com/office/powerpoint/2010/main" val="1685374794"/>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714500" y="0"/>
            <a:ext cx="8763000" cy="6858000"/>
          </a:xfrm>
          <a:prstGeom prst="rect">
            <a:avLst/>
          </a:prstGeom>
        </p:spPr>
      </p:pic>
      <p:sp>
        <p:nvSpPr>
          <p:cNvPr id="5" name="Obdélník 4"/>
          <p:cNvSpPr/>
          <p:nvPr/>
        </p:nvSpPr>
        <p:spPr>
          <a:xfrm>
            <a:off x="-348890" y="-564820"/>
            <a:ext cx="12889780" cy="7668850"/>
          </a:xfrm>
          <a:prstGeom prst="rect">
            <a:avLst/>
          </a:prstGeom>
          <a:solidFill>
            <a:srgbClr val="000000">
              <a:alpha val="63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TextovéPole 5"/>
          <p:cNvSpPr txBox="1"/>
          <p:nvPr/>
        </p:nvSpPr>
        <p:spPr>
          <a:xfrm>
            <a:off x="441960" y="1859340"/>
            <a:ext cx="11308080" cy="2215991"/>
          </a:xfrm>
          <a:prstGeom prst="rect">
            <a:avLst/>
          </a:prstGeom>
          <a:noFill/>
        </p:spPr>
        <p:txBody>
          <a:bodyPr wrap="square" rtlCol="0">
            <a:spAutoFit/>
          </a:bodyPr>
          <a:lstStyle/>
          <a:p>
            <a:pPr algn="ctr"/>
            <a:r>
              <a:rPr lang="cs-CZ" sz="2400" b="1" dirty="0" smtClean="0">
                <a:solidFill>
                  <a:schemeClr val="bg1"/>
                </a:solidFill>
                <a:latin typeface="HelveticaNeueLT Com 35 Th" panose="020B0403020202020204" pitchFamily="34" charset="-18"/>
              </a:rPr>
              <a:t>DATA FROM CZECH REPUBLIC:</a:t>
            </a:r>
          </a:p>
          <a:p>
            <a:pPr algn="ctr"/>
            <a:endParaRPr lang="cs-CZ" sz="2400" dirty="0" smtClean="0">
              <a:solidFill>
                <a:schemeClr val="bg1"/>
              </a:solidFill>
              <a:latin typeface="HelveticaNeueLT Com 35 Th" panose="020B0403020202020204" pitchFamily="34" charset="-18"/>
            </a:endParaRPr>
          </a:p>
          <a:p>
            <a:pPr algn="ctr"/>
            <a:r>
              <a:rPr lang="en-US" dirty="0">
                <a:solidFill>
                  <a:schemeClr val="bg1"/>
                </a:solidFill>
                <a:latin typeface="HelveticaNeueLT Com 35 Th" panose="020B0403020202020204" pitchFamily="34" charset="-18"/>
              </a:rPr>
              <a:t>Yellow containers can collect only 69% of PET bottles. One third is missing</a:t>
            </a:r>
            <a:r>
              <a:rPr lang="en-US" dirty="0" smtClean="0">
                <a:solidFill>
                  <a:schemeClr val="bg1"/>
                </a:solidFill>
                <a:latin typeface="HelveticaNeueLT Com 35 Th" panose="020B0403020202020204" pitchFamily="34" charset="-18"/>
              </a:rPr>
              <a:t>.</a:t>
            </a:r>
            <a:endParaRPr lang="cs-CZ" dirty="0" smtClean="0">
              <a:solidFill>
                <a:schemeClr val="bg1"/>
              </a:solidFill>
              <a:latin typeface="HelveticaNeueLT Com 35 Th" panose="020B0403020202020204" pitchFamily="34" charset="-18"/>
            </a:endParaRPr>
          </a:p>
          <a:p>
            <a:pPr algn="ctr"/>
            <a:endParaRPr lang="cs-CZ" dirty="0" smtClean="0">
              <a:solidFill>
                <a:schemeClr val="bg1"/>
              </a:solidFill>
              <a:latin typeface="HelveticaNeueLT Com 35 Th" panose="020B0403020202020204" pitchFamily="34" charset="-18"/>
            </a:endParaRPr>
          </a:p>
          <a:p>
            <a:pPr algn="ctr"/>
            <a:r>
              <a:rPr lang="en-US" dirty="0">
                <a:solidFill>
                  <a:schemeClr val="bg1"/>
                </a:solidFill>
                <a:latin typeface="HelveticaNeueLT Com 35 Th" panose="020B0403020202020204" pitchFamily="34" charset="-18"/>
              </a:rPr>
              <a:t>Up to 100 million PET bottles end up in the wild in the Czech Republic every year. And a similar number of cans</a:t>
            </a:r>
            <a:r>
              <a:rPr lang="en-US" dirty="0" smtClean="0">
                <a:solidFill>
                  <a:schemeClr val="bg1"/>
                </a:solidFill>
                <a:latin typeface="HelveticaNeueLT Com 35 Th" panose="020B0403020202020204" pitchFamily="34" charset="-18"/>
              </a:rPr>
              <a:t>.</a:t>
            </a:r>
            <a:endParaRPr lang="cs-CZ" dirty="0" smtClean="0">
              <a:solidFill>
                <a:schemeClr val="bg1"/>
              </a:solidFill>
              <a:latin typeface="HelveticaNeueLT Com 35 Th" panose="020B0403020202020204" pitchFamily="34" charset="-18"/>
            </a:endParaRPr>
          </a:p>
          <a:p>
            <a:pPr algn="ctr"/>
            <a:endParaRPr lang="cs-CZ" dirty="0">
              <a:solidFill>
                <a:schemeClr val="bg1"/>
              </a:solidFill>
              <a:latin typeface="HelveticaNeueLT Com 35 Th" panose="020B0403020202020204" pitchFamily="34" charset="-18"/>
            </a:endParaRPr>
          </a:p>
          <a:p>
            <a:pPr algn="ctr"/>
            <a:r>
              <a:rPr lang="en-US" dirty="0">
                <a:solidFill>
                  <a:schemeClr val="bg1"/>
                </a:solidFill>
                <a:latin typeface="HelveticaNeueLT Com 35 Th" panose="020B0403020202020204" pitchFamily="34" charset="-18"/>
              </a:rPr>
              <a:t>90% of Czech citizens are already in favor of introducing a more efficient system for collecting PET bottles and cans.</a:t>
            </a:r>
            <a:endParaRPr lang="cs-CZ" dirty="0" smtClean="0">
              <a:solidFill>
                <a:schemeClr val="bg1"/>
              </a:solidFill>
              <a:latin typeface="HelveticaNeueLT Com 35 Th" panose="020B0403020202020204" pitchFamily="34" charset="-18"/>
            </a:endParaRPr>
          </a:p>
        </p:txBody>
      </p:sp>
      <p:cxnSp>
        <p:nvCxnSpPr>
          <p:cNvPr id="8" name="Přímá spojnice 7"/>
          <p:cNvCxnSpPr/>
          <p:nvPr/>
        </p:nvCxnSpPr>
        <p:spPr>
          <a:xfrm>
            <a:off x="1386840" y="3500438"/>
            <a:ext cx="3886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a:off x="7696200" y="2936558"/>
            <a:ext cx="1981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Obrázek 6"/>
          <p:cNvPicPr>
            <a:picLocks noChangeAspect="1"/>
          </p:cNvPicPr>
          <p:nvPr/>
        </p:nvPicPr>
        <p:blipFill rotWithShape="1">
          <a:blip r:embed="rId3">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10" name="TextovéPole 9"/>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142728348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6">
                                            <p:txEl>
                                              <p:pRg st="4" end="4"/>
                                            </p:txEl>
                                          </p:spTgt>
                                        </p:tgtEl>
                                        <p:attrNameLst>
                                          <p:attrName>style.visibility</p:attrName>
                                        </p:attrNameLst>
                                      </p:cBhvr>
                                      <p:to>
                                        <p:strVal val="visible"/>
                                      </p:to>
                                    </p:set>
                                    <p:animEffect transition="in" filter="fade">
                                      <p:cBhvr>
                                        <p:cTn id="16" dur="500"/>
                                        <p:tgtEl>
                                          <p:spTgt spid="6">
                                            <p:txEl>
                                              <p:pRg st="4" end="4"/>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19400"/>
            <a:ext cx="13563600" cy="13563600"/>
          </a:xfrm>
          <a:prstGeom prst="rect">
            <a:avLst/>
          </a:prstGeom>
        </p:spPr>
      </p:pic>
      <p:sp>
        <p:nvSpPr>
          <p:cNvPr id="8" name="Obdélník 7"/>
          <p:cNvSpPr/>
          <p:nvPr/>
        </p:nvSpPr>
        <p:spPr>
          <a:xfrm>
            <a:off x="-348890" y="-564820"/>
            <a:ext cx="12889780" cy="7668850"/>
          </a:xfrm>
          <a:prstGeom prst="rect">
            <a:avLst/>
          </a:prstGeom>
          <a:solidFill>
            <a:srgbClr val="000000">
              <a:alpha val="53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4" name="Zástupný symbol pro obsah 2"/>
          <p:cNvSpPr>
            <a:spLocks noGrp="1"/>
          </p:cNvSpPr>
          <p:nvPr>
            <p:ph idx="1"/>
          </p:nvPr>
        </p:nvSpPr>
        <p:spPr>
          <a:xfrm>
            <a:off x="838200" y="2834640"/>
            <a:ext cx="10515600" cy="1406842"/>
          </a:xfrm>
        </p:spPr>
        <p:txBody>
          <a:bodyPr>
            <a:normAutofit/>
          </a:bodyPr>
          <a:lstStyle/>
          <a:p>
            <a:pPr marL="0" indent="0" algn="ctr">
              <a:buNone/>
            </a:pPr>
            <a:endParaRPr lang="cs-CZ" b="1" dirty="0" smtClean="0">
              <a:latin typeface="HelveticaNeueLT Com 35 Th" panose="020B0403020202020204" pitchFamily="34" charset="-18"/>
            </a:endParaRPr>
          </a:p>
          <a:p>
            <a:pPr marL="0" indent="0" algn="ctr">
              <a:buNone/>
            </a:pPr>
            <a:r>
              <a:rPr lang="cs-CZ" sz="2400" dirty="0" smtClean="0">
                <a:solidFill>
                  <a:schemeClr val="bg1"/>
                </a:solidFill>
                <a:latin typeface="HelveticaNeueLT Com 35 Th" panose="020B0403020202020204" pitchFamily="34" charset="-18"/>
              </a:rPr>
              <a:t>PROJECT LEAF LAMP</a:t>
            </a:r>
            <a:endParaRPr lang="cs-CZ" sz="2400" b="1" dirty="0" smtClean="0">
              <a:solidFill>
                <a:schemeClr val="bg1"/>
              </a:solidFill>
              <a:latin typeface="HelveticaNeueLT Com 35 Th" panose="020B0403020202020204" pitchFamily="34" charset="-18"/>
            </a:endParaRPr>
          </a:p>
        </p:txBody>
      </p:sp>
      <p:pic>
        <p:nvPicPr>
          <p:cNvPr id="5" name="Obrázek 4"/>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7" name="TextovéPole 6"/>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2475862695"/>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914900" y="2506662"/>
            <a:ext cx="10515600" cy="4351338"/>
          </a:xfrm>
        </p:spPr>
        <p:txBody>
          <a:bodyPr>
            <a:normAutofit/>
          </a:bodyPr>
          <a:lstStyle/>
          <a:p>
            <a:pPr marL="0" indent="0" algn="just">
              <a:buNone/>
            </a:pPr>
            <a:r>
              <a:rPr lang="en-US" sz="2000" dirty="0">
                <a:solidFill>
                  <a:schemeClr val="bg1"/>
                </a:solidFill>
                <a:latin typeface="HelveticaNeueLT Com 35 Th" panose="020B0403020202020204" pitchFamily="34" charset="-18"/>
              </a:rPr>
              <a:t>Number of plastic containers in </a:t>
            </a:r>
            <a:r>
              <a:rPr lang="cs-CZ" sz="2000" dirty="0" smtClean="0">
                <a:solidFill>
                  <a:schemeClr val="bg1"/>
                </a:solidFill>
                <a:latin typeface="HelveticaNeueLT Com 35 Th" panose="020B0403020202020204" pitchFamily="34" charset="-18"/>
              </a:rPr>
              <a:t>country: 	</a:t>
            </a:r>
            <a:r>
              <a:rPr lang="cs-CZ" sz="2000" b="1" dirty="0" smtClean="0">
                <a:solidFill>
                  <a:schemeClr val="bg1"/>
                </a:solidFill>
                <a:latin typeface="HelveticaNeueLT Com 35 Th" panose="020B0403020202020204" pitchFamily="34" charset="-18"/>
              </a:rPr>
              <a:t>176 300 </a:t>
            </a:r>
            <a:r>
              <a:rPr lang="cs-CZ" sz="2000" b="1" dirty="0" err="1" smtClean="0">
                <a:solidFill>
                  <a:schemeClr val="bg1"/>
                </a:solidFill>
                <a:latin typeface="HelveticaNeueLT Com 35 Th" panose="020B0403020202020204" pitchFamily="34" charset="-18"/>
              </a:rPr>
              <a:t>pcs</a:t>
            </a:r>
            <a:r>
              <a:rPr lang="cs-CZ" sz="2000" b="1" dirty="0" smtClean="0">
                <a:solidFill>
                  <a:schemeClr val="bg1"/>
                </a:solidFill>
                <a:latin typeface="HelveticaNeueLT Com 35 Th" panose="020B0403020202020204" pitchFamily="34" charset="-18"/>
              </a:rPr>
              <a:t>.</a:t>
            </a:r>
          </a:p>
          <a:p>
            <a:pPr marL="0" indent="0" algn="just">
              <a:buNone/>
            </a:pPr>
            <a:r>
              <a:rPr lang="en-US" sz="2000" dirty="0">
                <a:solidFill>
                  <a:schemeClr val="bg1"/>
                </a:solidFill>
                <a:latin typeface="HelveticaNeueLT Com 35 Th" panose="020B0403020202020204" pitchFamily="34" charset="-18"/>
              </a:rPr>
              <a:t>Costs for transporting 1 container: </a:t>
            </a:r>
            <a:r>
              <a:rPr lang="cs-CZ" sz="2000" dirty="0" smtClean="0">
                <a:solidFill>
                  <a:schemeClr val="bg1"/>
                </a:solidFill>
                <a:latin typeface="HelveticaNeueLT Com 35 Th" panose="020B0403020202020204" pitchFamily="34" charset="-18"/>
              </a:rPr>
              <a:t>	</a:t>
            </a:r>
            <a:r>
              <a:rPr lang="cs-CZ" sz="2000" b="1" dirty="0" smtClean="0">
                <a:solidFill>
                  <a:schemeClr val="bg1"/>
                </a:solidFill>
                <a:latin typeface="HelveticaNeueLT Com 35 Th" panose="020B0403020202020204" pitchFamily="34" charset="-18"/>
              </a:rPr>
              <a:t>12 EUR</a:t>
            </a:r>
          </a:p>
          <a:p>
            <a:pPr marL="0" indent="0" algn="just">
              <a:buNone/>
            </a:pPr>
            <a:r>
              <a:rPr lang="cs-CZ" sz="2000" dirty="0" err="1">
                <a:solidFill>
                  <a:schemeClr val="bg1"/>
                </a:solidFill>
                <a:latin typeface="HelveticaNeueLT Com 35 Th" panose="020B0403020202020204" pitchFamily="34" charset="-18"/>
              </a:rPr>
              <a:t>Container</a:t>
            </a:r>
            <a:r>
              <a:rPr lang="cs-CZ" sz="2000" dirty="0">
                <a:solidFill>
                  <a:schemeClr val="bg1"/>
                </a:solidFill>
                <a:latin typeface="HelveticaNeueLT Com 35 Th" panose="020B0403020202020204" pitchFamily="34" charset="-18"/>
              </a:rPr>
              <a:t> </a:t>
            </a:r>
            <a:r>
              <a:rPr lang="cs-CZ" sz="2000" dirty="0" err="1">
                <a:solidFill>
                  <a:schemeClr val="bg1"/>
                </a:solidFill>
                <a:latin typeface="HelveticaNeueLT Com 35 Th" panose="020B0403020202020204" pitchFamily="34" charset="-18"/>
              </a:rPr>
              <a:t>collection</a:t>
            </a:r>
            <a:r>
              <a:rPr lang="cs-CZ" sz="2000" dirty="0">
                <a:solidFill>
                  <a:schemeClr val="bg1"/>
                </a:solidFill>
                <a:latin typeface="HelveticaNeueLT Com 35 Th" panose="020B0403020202020204" pitchFamily="34" charset="-18"/>
              </a:rPr>
              <a:t> </a:t>
            </a:r>
            <a:r>
              <a:rPr lang="cs-CZ" sz="2000" dirty="0" err="1">
                <a:solidFill>
                  <a:schemeClr val="bg1"/>
                </a:solidFill>
                <a:latin typeface="HelveticaNeueLT Com 35 Th" panose="020B0403020202020204" pitchFamily="34" charset="-18"/>
              </a:rPr>
              <a:t>frequency</a:t>
            </a:r>
            <a:r>
              <a:rPr lang="cs-CZ" sz="2000" dirty="0">
                <a:solidFill>
                  <a:schemeClr val="bg1"/>
                </a:solidFill>
                <a:latin typeface="HelveticaNeueLT Com 35 Th" panose="020B0403020202020204" pitchFamily="34" charset="-18"/>
              </a:rPr>
              <a:t>: </a:t>
            </a:r>
            <a:r>
              <a:rPr lang="cs-CZ" sz="2000" b="1" dirty="0" smtClean="0">
                <a:solidFill>
                  <a:schemeClr val="bg1"/>
                </a:solidFill>
                <a:latin typeface="HelveticaNeueLT Com 35 Th" panose="020B0403020202020204" pitchFamily="34" charset="-18"/>
              </a:rPr>
              <a:t>		1x per 14 </a:t>
            </a:r>
            <a:r>
              <a:rPr lang="cs-CZ" sz="2000" b="1" dirty="0" err="1" smtClean="0">
                <a:solidFill>
                  <a:schemeClr val="bg1"/>
                </a:solidFill>
                <a:latin typeface="HelveticaNeueLT Com 35 Th" panose="020B0403020202020204" pitchFamily="34" charset="-18"/>
              </a:rPr>
              <a:t>days</a:t>
            </a:r>
            <a:endParaRPr lang="cs-CZ" sz="2000" b="1" dirty="0">
              <a:solidFill>
                <a:schemeClr val="bg1"/>
              </a:solidFill>
              <a:latin typeface="HelveticaNeueLT Com 35 Th" panose="020B0403020202020204" pitchFamily="34" charset="-18"/>
            </a:endParaRPr>
          </a:p>
        </p:txBody>
      </p:sp>
      <p:pic>
        <p:nvPicPr>
          <p:cNvPr id="6" name="Obrázek 5"/>
          <p:cNvPicPr>
            <a:picLocks noChangeAspect="1"/>
          </p:cNvPicPr>
          <p:nvPr/>
        </p:nvPicPr>
        <p:blipFill>
          <a:blip r:embed="rId3"/>
          <a:stretch>
            <a:fillRect/>
          </a:stretch>
        </p:blipFill>
        <p:spPr>
          <a:xfrm>
            <a:off x="4524375" y="2247900"/>
            <a:ext cx="3143250" cy="3143250"/>
          </a:xfrm>
          <a:prstGeom prst="rect">
            <a:avLst/>
          </a:prstGeom>
        </p:spPr>
      </p:pic>
      <p:sp>
        <p:nvSpPr>
          <p:cNvPr id="7" name="Zástupný symbol pro obsah 2"/>
          <p:cNvSpPr txBox="1">
            <a:spLocks/>
          </p:cNvSpPr>
          <p:nvPr/>
        </p:nvSpPr>
        <p:spPr>
          <a:xfrm>
            <a:off x="4914900" y="3806031"/>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2000" b="1" dirty="0">
                <a:solidFill>
                  <a:schemeClr val="bg1"/>
                </a:solidFill>
                <a:latin typeface="HelveticaNeueLT Com 35 Th" panose="020B0403020202020204" pitchFamily="34" charset="-18"/>
              </a:rPr>
              <a:t>Annual waste collection costs </a:t>
            </a:r>
            <a:endParaRPr lang="cs-CZ" sz="2000" b="1" dirty="0" smtClean="0">
              <a:solidFill>
                <a:schemeClr val="bg1"/>
              </a:solidFill>
              <a:latin typeface="HelveticaNeueLT Com 35 Th" panose="020B0403020202020204" pitchFamily="34" charset="-18"/>
            </a:endParaRPr>
          </a:p>
          <a:p>
            <a:pPr marL="0" indent="0" algn="just">
              <a:buNone/>
            </a:pPr>
            <a:r>
              <a:rPr lang="en-US" sz="2000" b="1" dirty="0" smtClean="0">
                <a:solidFill>
                  <a:schemeClr val="bg1"/>
                </a:solidFill>
                <a:latin typeface="HelveticaNeueLT Com 35 Th" panose="020B0403020202020204" pitchFamily="34" charset="-18"/>
              </a:rPr>
              <a:t>in </a:t>
            </a:r>
            <a:r>
              <a:rPr lang="en-US" sz="2000" b="1" dirty="0">
                <a:solidFill>
                  <a:schemeClr val="bg1"/>
                </a:solidFill>
                <a:latin typeface="HelveticaNeueLT Com 35 Th" panose="020B0403020202020204" pitchFamily="34" charset="-18"/>
              </a:rPr>
              <a:t>the Czech </a:t>
            </a:r>
            <a:r>
              <a:rPr lang="en-US" sz="2000" b="1" dirty="0" smtClean="0">
                <a:solidFill>
                  <a:schemeClr val="bg1"/>
                </a:solidFill>
                <a:latin typeface="HelveticaNeueLT Com 35 Th" panose="020B0403020202020204" pitchFamily="34" charset="-18"/>
              </a:rPr>
              <a:t>Re</a:t>
            </a:r>
            <a:r>
              <a:rPr lang="cs-CZ" sz="2000" b="1" dirty="0" smtClean="0">
                <a:solidFill>
                  <a:schemeClr val="bg1"/>
                </a:solidFill>
                <a:latin typeface="HelveticaNeueLT Com 35 Th" panose="020B0403020202020204" pitchFamily="34" charset="-18"/>
              </a:rPr>
              <a:t>public: 			</a:t>
            </a:r>
            <a:r>
              <a:rPr lang="cs-CZ" sz="2000" dirty="0"/>
              <a:t> </a:t>
            </a:r>
            <a:r>
              <a:rPr lang="cs-CZ" sz="2000" b="1" dirty="0" smtClean="0">
                <a:solidFill>
                  <a:schemeClr val="bg1"/>
                </a:solidFill>
                <a:latin typeface="HelveticaNeueLT Com 35 Th" panose="020B0403020202020204" pitchFamily="34" charset="-18"/>
              </a:rPr>
              <a:t>56 546 391 EUR</a:t>
            </a:r>
            <a:endParaRPr lang="cs-CZ" sz="2000" b="1" dirty="0">
              <a:solidFill>
                <a:schemeClr val="bg1"/>
              </a:solidFill>
              <a:latin typeface="HelveticaNeueLT Com 35 Th" panose="020B0403020202020204" pitchFamily="34" charset="-18"/>
            </a:endParaRPr>
          </a:p>
        </p:txBody>
      </p:sp>
      <p:pic>
        <p:nvPicPr>
          <p:cNvPr id="5" name="Obrázek 4"/>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8" name="TextovéPole 7"/>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33959046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path" presetSubtype="0" accel="50000" decel="50000" fill="hold" nodeType="clickEffect">
                                  <p:stCondLst>
                                    <p:cond delay="0"/>
                                  </p:stCondLst>
                                  <p:childTnLst>
                                    <p:animMotion origin="layout" path="M 0 -4.44444E-6 L -0.20469 -4.44444E-6 " pathEditMode="relative" rAng="0" ptsTypes="AA">
                                      <p:cBhvr>
                                        <p:cTn id="6" dur="2000" fill="hold"/>
                                        <p:tgtEl>
                                          <p:spTgt spid="6"/>
                                        </p:tgtEl>
                                        <p:attrNameLst>
                                          <p:attrName>ppt_x</p:attrName>
                                          <p:attrName>ppt_y</p:attrName>
                                        </p:attrNameLst>
                                      </p:cBhvr>
                                      <p:rCtr x="-10234" y="0"/>
                                    </p:animMotion>
                                  </p:childTnLst>
                                </p:cTn>
                              </p:par>
                              <p:par>
                                <p:cTn id="7" presetID="10"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500"/>
                                        <p:tgtEl>
                                          <p:spTgt spid="3">
                                            <p:txEl>
                                              <p:pRg st="0" end="0"/>
                                            </p:txEl>
                                          </p:spTgt>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
        <p:nvSpPr>
          <p:cNvPr id="5" name="Obdélník 4"/>
          <p:cNvSpPr/>
          <p:nvPr/>
        </p:nvSpPr>
        <p:spPr>
          <a:xfrm rot="1831290">
            <a:off x="5709498" y="-753806"/>
            <a:ext cx="9740026" cy="12703280"/>
          </a:xfrm>
          <a:prstGeom prst="rect">
            <a:avLst/>
          </a:prstGeom>
          <a:solidFill>
            <a:srgbClr val="1D1D1B">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Obdélník 5"/>
          <p:cNvSpPr/>
          <p:nvPr/>
        </p:nvSpPr>
        <p:spPr>
          <a:xfrm>
            <a:off x="7798561" y="3269605"/>
            <a:ext cx="2385589" cy="461665"/>
          </a:xfrm>
          <a:prstGeom prst="rect">
            <a:avLst/>
          </a:prstGeom>
        </p:spPr>
        <p:txBody>
          <a:bodyPr wrap="none">
            <a:spAutoFit/>
          </a:bodyPr>
          <a:lstStyle/>
          <a:p>
            <a:r>
              <a:rPr lang="cs-CZ" sz="2400" dirty="0" smtClean="0">
                <a:solidFill>
                  <a:schemeClr val="bg1"/>
                </a:solidFill>
                <a:latin typeface="HelveticaNeueLT Com 35 Th" panose="020B0403020202020204" pitchFamily="34" charset="-18"/>
              </a:rPr>
              <a:t>28 273 195 EUR</a:t>
            </a:r>
            <a:endParaRPr lang="cs-CZ" sz="2400" b="1" dirty="0">
              <a:solidFill>
                <a:schemeClr val="bg1"/>
              </a:solidFill>
              <a:latin typeface="HelveticaNeueLT Com 35 Th" panose="020B0403020202020204" pitchFamily="34" charset="-18"/>
            </a:endParaRPr>
          </a:p>
        </p:txBody>
      </p:sp>
    </p:spTree>
    <p:extLst>
      <p:ext uri="{BB962C8B-B14F-4D97-AF65-F5344CB8AC3E}">
        <p14:creationId xmlns:p14="http://schemas.microsoft.com/office/powerpoint/2010/main" val="24217642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0" y="0"/>
            <a:ext cx="12192000" cy="8128000"/>
          </a:xfrm>
          <a:prstGeom prst="rect">
            <a:avLst/>
          </a:prstGeom>
        </p:spPr>
      </p:pic>
      <p:sp>
        <p:nvSpPr>
          <p:cNvPr id="5" name="Obdélník 4"/>
          <p:cNvSpPr/>
          <p:nvPr/>
        </p:nvSpPr>
        <p:spPr>
          <a:xfrm rot="5400000">
            <a:off x="1225986" y="-1874683"/>
            <a:ext cx="9740026" cy="12703280"/>
          </a:xfrm>
          <a:prstGeom prst="rect">
            <a:avLst/>
          </a:prstGeom>
          <a:solidFill>
            <a:srgbClr val="1D1D1B">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4" name="Obdélník 3"/>
          <p:cNvSpPr/>
          <p:nvPr/>
        </p:nvSpPr>
        <p:spPr>
          <a:xfrm>
            <a:off x="4282042" y="3269605"/>
            <a:ext cx="3627916" cy="461665"/>
          </a:xfrm>
          <a:prstGeom prst="rect">
            <a:avLst/>
          </a:prstGeom>
        </p:spPr>
        <p:txBody>
          <a:bodyPr wrap="none">
            <a:spAutoFit/>
          </a:bodyPr>
          <a:lstStyle/>
          <a:p>
            <a:r>
              <a:rPr lang="cs-CZ" sz="2400" dirty="0" smtClean="0">
                <a:solidFill>
                  <a:schemeClr val="bg1"/>
                </a:solidFill>
                <a:latin typeface="HelveticaNeueLT Com 35 Th" panose="020B0403020202020204" pitchFamily="34" charset="-18"/>
              </a:rPr>
              <a:t>229 190 PLANTED TREES</a:t>
            </a:r>
            <a:endParaRPr lang="cs-CZ" sz="2400" dirty="0">
              <a:solidFill>
                <a:schemeClr val="bg1"/>
              </a:solidFill>
              <a:latin typeface="HelveticaNeueLT Com 35 Th" panose="020B0403020202020204" pitchFamily="34" charset="-18"/>
            </a:endParaRPr>
          </a:p>
        </p:txBody>
      </p:sp>
      <p:pic>
        <p:nvPicPr>
          <p:cNvPr id="6" name="Obrázek 5"/>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7" name="TextovéPole 6"/>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17729385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722120" y="1572171"/>
            <a:ext cx="4236720" cy="3929558"/>
          </a:xfrm>
          <a:prstGeom prst="rect">
            <a:avLst/>
          </a:prstGeom>
          <a:ln w="38100">
            <a:solidFill>
              <a:schemeClr val="bg1"/>
            </a:solidFill>
          </a:ln>
        </p:spPr>
      </p:pic>
      <p:sp>
        <p:nvSpPr>
          <p:cNvPr id="5" name="Zástupný symbol pro obsah 2"/>
          <p:cNvSpPr>
            <a:spLocks noGrp="1"/>
          </p:cNvSpPr>
          <p:nvPr>
            <p:ph idx="1"/>
          </p:nvPr>
        </p:nvSpPr>
        <p:spPr>
          <a:xfrm>
            <a:off x="6096000" y="1572171"/>
            <a:ext cx="5044440" cy="3586163"/>
          </a:xfrm>
        </p:spPr>
        <p:txBody>
          <a:bodyPr>
            <a:normAutofit/>
          </a:bodyPr>
          <a:lstStyle/>
          <a:p>
            <a:pPr marL="0" indent="0" algn="just">
              <a:buNone/>
            </a:pPr>
            <a:r>
              <a:rPr lang="en-US" sz="2400" dirty="0">
                <a:solidFill>
                  <a:schemeClr val="bg1"/>
                </a:solidFill>
                <a:latin typeface="HelveticaNeueLT Com 35 Th" panose="020B0403020202020204" pitchFamily="34" charset="-18"/>
              </a:rPr>
              <a:t>WHEN YOU DO NOT DISPOSE OF PLASTIC WASTE, YOU SAVE MONEY AND NATURE.</a:t>
            </a:r>
            <a:endParaRPr lang="cs-CZ" sz="2400" dirty="0" smtClean="0">
              <a:solidFill>
                <a:schemeClr val="bg1"/>
              </a:solidFill>
              <a:latin typeface="HelveticaNeueLT Com 35 Th" panose="020B0403020202020204" pitchFamily="34" charset="-18"/>
            </a:endParaRPr>
          </a:p>
        </p:txBody>
      </p:sp>
      <p:pic>
        <p:nvPicPr>
          <p:cNvPr id="6" name="Obrázek 5"/>
          <p:cNvPicPr>
            <a:picLocks noChangeAspect="1"/>
          </p:cNvPicPr>
          <p:nvPr/>
        </p:nvPicPr>
        <p:blipFill>
          <a:blip r:embed="rId3"/>
          <a:stretch>
            <a:fillRect/>
          </a:stretch>
        </p:blipFill>
        <p:spPr>
          <a:xfrm rot="1654558">
            <a:off x="5301240" y="3868458"/>
            <a:ext cx="2316210" cy="2316210"/>
          </a:xfrm>
          <a:prstGeom prst="rect">
            <a:avLst/>
          </a:prstGeom>
        </p:spPr>
      </p:pic>
      <p:pic>
        <p:nvPicPr>
          <p:cNvPr id="7" name="Obrázek 6"/>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8" name="TextovéPole 7"/>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solidFill>
                <a:latin typeface="HelveticaNeueLT Com 35 Th" panose="020B0403020202020204" pitchFamily="34" charset="-18"/>
              </a:rPr>
              <a:t>LESSON </a:t>
            </a:r>
            <a:r>
              <a:rPr lang="cs-CZ" sz="1600" dirty="0">
                <a:solidFill>
                  <a:schemeClr val="bg1"/>
                </a:solidFill>
                <a:latin typeface="HelveticaNeueLT Com 35 Th" panose="020B0403020202020204" pitchFamily="34" charset="-18"/>
              </a:rPr>
              <a:t>5</a:t>
            </a:r>
            <a:r>
              <a:rPr lang="cs-CZ" sz="1600" dirty="0" smtClean="0">
                <a:solidFill>
                  <a:schemeClr val="bg1"/>
                </a:solidFill>
                <a:latin typeface="HelveticaNeueLT Com 35 Th" panose="020B0403020202020204" pitchFamily="34" charset="-18"/>
              </a:rPr>
              <a:t> – </a:t>
            </a:r>
            <a:r>
              <a:rPr lang="cs-CZ" sz="1600" dirty="0">
                <a:solidFill>
                  <a:schemeClr val="bg1"/>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20879067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4" name="Zástupný symbol pro obsah 2"/>
          <p:cNvSpPr>
            <a:spLocks noGrp="1"/>
          </p:cNvSpPr>
          <p:nvPr>
            <p:ph idx="1"/>
          </p:nvPr>
        </p:nvSpPr>
        <p:spPr>
          <a:xfrm>
            <a:off x="838200" y="2834640"/>
            <a:ext cx="10515600" cy="1406842"/>
          </a:xfrm>
        </p:spPr>
        <p:txBody>
          <a:bodyPr>
            <a:normAutofit/>
          </a:bodyPr>
          <a:lstStyle/>
          <a:p>
            <a:pPr marL="0" indent="0" algn="ctr">
              <a:buNone/>
            </a:pPr>
            <a:endParaRPr lang="cs-CZ" b="1" dirty="0" smtClean="0">
              <a:latin typeface="HelveticaNeueLT Com 35 Th" panose="020B0403020202020204" pitchFamily="34" charset="-18"/>
            </a:endParaRPr>
          </a:p>
          <a:p>
            <a:pPr marL="0" indent="0" algn="ctr">
              <a:buNone/>
            </a:pPr>
            <a:r>
              <a:rPr lang="cs-CZ" dirty="0" smtClean="0">
                <a:solidFill>
                  <a:schemeClr val="bg1"/>
                </a:solidFill>
                <a:latin typeface="HelveticaNeueLT Com 35 Th" panose="020B0403020202020204" pitchFamily="34" charset="-18"/>
              </a:rPr>
              <a:t>SEE U NEXT TIME</a:t>
            </a:r>
            <a:endParaRPr lang="cs-CZ" b="1" dirty="0" smtClean="0">
              <a:solidFill>
                <a:schemeClr val="bg1"/>
              </a:solidFill>
              <a:latin typeface="HelveticaNeueLT Com 35 Th" panose="020B0403020202020204" pitchFamily="34" charset="-18"/>
            </a:endParaRPr>
          </a:p>
        </p:txBody>
      </p:sp>
      <p:pic>
        <p:nvPicPr>
          <p:cNvPr id="7" name="Obrázek 6"/>
          <p:cNvPicPr>
            <a:picLocks noChangeAspect="1"/>
          </p:cNvPicPr>
          <p:nvPr/>
        </p:nvPicPr>
        <p:blipFill rotWithShape="1">
          <a:blip r:embed="rId3">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10" name="TextovéPole 9"/>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925882549"/>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rot="1871790">
            <a:off x="-4894077" y="-4054930"/>
            <a:ext cx="9740026" cy="12206917"/>
          </a:xfrm>
          <a:prstGeom prst="rect">
            <a:avLst/>
          </a:prstGeom>
          <a:solidFill>
            <a:srgbClr val="1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9" name="TextovéPole 8"/>
          <p:cNvSpPr txBox="1"/>
          <p:nvPr/>
        </p:nvSpPr>
        <p:spPr>
          <a:xfrm>
            <a:off x="523613" y="3167389"/>
            <a:ext cx="1768113" cy="523220"/>
          </a:xfrm>
          <a:prstGeom prst="rect">
            <a:avLst/>
          </a:prstGeom>
          <a:noFill/>
        </p:spPr>
        <p:txBody>
          <a:bodyPr wrap="none" rtlCol="0">
            <a:spAutoFit/>
          </a:bodyPr>
          <a:lstStyle/>
          <a:p>
            <a:r>
              <a:rPr lang="cs-CZ" sz="2800" dirty="0" smtClean="0">
                <a:solidFill>
                  <a:schemeClr val="bg1"/>
                </a:solidFill>
                <a:latin typeface="HelveticaNeueLT Com 35 Th" panose="020B0403020202020204" pitchFamily="34" charset="-18"/>
              </a:rPr>
              <a:t>CONTACT</a:t>
            </a:r>
            <a:endParaRPr lang="cs-CZ" sz="2800" dirty="0">
              <a:solidFill>
                <a:schemeClr val="bg1"/>
              </a:solidFill>
              <a:latin typeface="HelveticaNeueLT Com 35 Th" panose="020B0403020202020204" pitchFamily="34" charset="-18"/>
            </a:endParaRPr>
          </a:p>
        </p:txBody>
      </p:sp>
      <p:sp>
        <p:nvSpPr>
          <p:cNvPr id="7" name="Obdélník 6"/>
          <p:cNvSpPr/>
          <p:nvPr/>
        </p:nvSpPr>
        <p:spPr>
          <a:xfrm>
            <a:off x="1097546" y="2414070"/>
            <a:ext cx="10764253" cy="3000821"/>
          </a:xfrm>
          <a:prstGeom prst="rect">
            <a:avLst/>
          </a:prstGeom>
        </p:spPr>
        <p:txBody>
          <a:bodyPr wrap="square">
            <a:spAutoFit/>
          </a:bodyPr>
          <a:lstStyle/>
          <a:p>
            <a:pPr algn="r">
              <a:lnSpc>
                <a:spcPct val="150000"/>
              </a:lnSpc>
            </a:pPr>
            <a:r>
              <a:rPr lang="cs-CZ" dirty="0" smtClean="0">
                <a:latin typeface="HelveticaNeueLT Com 35 Th" panose="020B0403020202020204" pitchFamily="34" charset="-18"/>
              </a:rPr>
              <a:t>ING. TOMAS KOLECAR</a:t>
            </a:r>
          </a:p>
          <a:p>
            <a:pPr algn="r">
              <a:lnSpc>
                <a:spcPct val="150000"/>
              </a:lnSpc>
            </a:pPr>
            <a:r>
              <a:rPr lang="cs-CZ" dirty="0" smtClean="0">
                <a:latin typeface="HelveticaNeueLT Com 35 Th" panose="020B0403020202020204" pitchFamily="34" charset="-18"/>
              </a:rPr>
              <a:t>INFO@PLASTMAKERS.COM</a:t>
            </a:r>
          </a:p>
          <a:p>
            <a:pPr algn="r">
              <a:lnSpc>
                <a:spcPct val="150000"/>
              </a:lnSpc>
            </a:pPr>
            <a:r>
              <a:rPr lang="cs-CZ" dirty="0" smtClean="0">
                <a:latin typeface="HelveticaNeueLT Com 35 Th" panose="020B0403020202020204" pitchFamily="34" charset="-18"/>
              </a:rPr>
              <a:t>WWW.PLASTMAKERS.COM</a:t>
            </a:r>
          </a:p>
          <a:p>
            <a:pPr algn="r">
              <a:lnSpc>
                <a:spcPct val="150000"/>
              </a:lnSpc>
            </a:pPr>
            <a:r>
              <a:rPr lang="cs-CZ" dirty="0" smtClean="0">
                <a:latin typeface="HelveticaNeueLT Com 35 Th" panose="020B0403020202020204" pitchFamily="34" charset="-18"/>
              </a:rPr>
              <a:t>+420 739 122 662</a:t>
            </a:r>
          </a:p>
          <a:p>
            <a:pPr algn="r">
              <a:lnSpc>
                <a:spcPct val="150000"/>
              </a:lnSpc>
            </a:pPr>
            <a:r>
              <a:rPr lang="cs-CZ" dirty="0" smtClean="0">
                <a:latin typeface="HelveticaNeueLT Com 35 Th" panose="020B0403020202020204" pitchFamily="34" charset="-18"/>
              </a:rPr>
              <a:t>CZECH REPUBLIC - EUROPE</a:t>
            </a:r>
          </a:p>
          <a:p>
            <a:pPr algn="r">
              <a:lnSpc>
                <a:spcPct val="150000"/>
              </a:lnSpc>
            </a:pPr>
            <a:endParaRPr lang="cs-CZ" dirty="0" smtClean="0">
              <a:latin typeface="HelveticaNeueLT Com 35 Th" panose="020B0403020202020204" pitchFamily="34" charset="-18"/>
            </a:endParaRPr>
          </a:p>
          <a:p>
            <a:pPr algn="r">
              <a:lnSpc>
                <a:spcPct val="150000"/>
              </a:lnSpc>
            </a:pPr>
            <a:endParaRPr lang="cs-CZ" dirty="0">
              <a:latin typeface="HelveticaNeueLT Com 35 Th" panose="020B0403020202020204" pitchFamily="34" charset="-18"/>
            </a:endParaRPr>
          </a:p>
        </p:txBody>
      </p:sp>
      <p:pic>
        <p:nvPicPr>
          <p:cNvPr id="12" name="Obrázek 11">
            <a:hlinkClick r:id="rId3"/>
          </p:cNvPr>
          <p:cNvPicPr>
            <a:picLocks noChangeAspect="1"/>
          </p:cNvPicPr>
          <p:nvPr/>
        </p:nvPicPr>
        <p:blipFill>
          <a:blip r:embed="rId4"/>
          <a:stretch>
            <a:fillRect/>
          </a:stretch>
        </p:blipFill>
        <p:spPr>
          <a:xfrm>
            <a:off x="11310969" y="4768132"/>
            <a:ext cx="473673" cy="473673"/>
          </a:xfrm>
          <a:prstGeom prst="rect">
            <a:avLst/>
          </a:prstGeom>
        </p:spPr>
      </p:pic>
      <p:pic>
        <p:nvPicPr>
          <p:cNvPr id="16" name="Obrázek 15">
            <a:hlinkClick r:id="rId5"/>
          </p:cNvPr>
          <p:cNvPicPr>
            <a:picLocks noChangeAspect="1"/>
          </p:cNvPicPr>
          <p:nvPr/>
        </p:nvPicPr>
        <p:blipFill>
          <a:blip r:embed="rId6"/>
          <a:stretch>
            <a:fillRect/>
          </a:stretch>
        </p:blipFill>
        <p:spPr>
          <a:xfrm>
            <a:off x="9692649" y="4871234"/>
            <a:ext cx="1273038" cy="283492"/>
          </a:xfrm>
          <a:prstGeom prst="rect">
            <a:avLst/>
          </a:prstGeom>
        </p:spPr>
      </p:pic>
    </p:spTree>
    <p:extLst>
      <p:ext uri="{BB962C8B-B14F-4D97-AF65-F5344CB8AC3E}">
        <p14:creationId xmlns:p14="http://schemas.microsoft.com/office/powerpoint/2010/main" val="3599434674"/>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Obrázek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8" y="-1"/>
            <a:ext cx="12191232" cy="6858431"/>
          </a:xfrm>
          <a:prstGeom prst="rect">
            <a:avLst/>
          </a:prstGeom>
        </p:spPr>
      </p:pic>
      <p:sp>
        <p:nvSpPr>
          <p:cNvPr id="5" name="Obdélník 4"/>
          <p:cNvSpPr/>
          <p:nvPr/>
        </p:nvSpPr>
        <p:spPr>
          <a:xfrm>
            <a:off x="-715414" y="-100674"/>
            <a:ext cx="13090294" cy="7202224"/>
          </a:xfrm>
          <a:prstGeom prst="rect">
            <a:avLst/>
          </a:prstGeom>
          <a:solidFill>
            <a:srgbClr val="000000">
              <a:alpha val="7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Zástupný symbol pro obsah 2"/>
          <p:cNvSpPr>
            <a:spLocks noGrp="1"/>
          </p:cNvSpPr>
          <p:nvPr>
            <p:ph idx="1"/>
          </p:nvPr>
        </p:nvSpPr>
        <p:spPr>
          <a:xfrm>
            <a:off x="838200" y="655319"/>
            <a:ext cx="10515600" cy="3586163"/>
          </a:xfrm>
        </p:spPr>
        <p:txBody>
          <a:bodyPr>
            <a:normAutofit/>
          </a:bodyPr>
          <a:lstStyle/>
          <a:p>
            <a:pPr marL="0" indent="0" algn="ctr">
              <a:buNone/>
            </a:pPr>
            <a:endParaRPr lang="cs-CZ" dirty="0" smtClean="0">
              <a:latin typeface="HelveticaNeueLT Com 35 Th" panose="020B0403020202020204" pitchFamily="34" charset="-18"/>
            </a:endParaRPr>
          </a:p>
          <a:p>
            <a:pPr marL="0" indent="0">
              <a:buNone/>
            </a:pPr>
            <a:r>
              <a:rPr lang="cs-CZ" dirty="0" smtClean="0">
                <a:solidFill>
                  <a:schemeClr val="bg1"/>
                </a:solidFill>
                <a:latin typeface="HelveticaNeueLT Com 35 Th" panose="020B0403020202020204" pitchFamily="34" charset="-18"/>
              </a:rPr>
              <a:t>1/4 WHICH MATERIAL CAN BE DANGEROUS WHEN YOU MELT IT?</a:t>
            </a:r>
          </a:p>
          <a:p>
            <a:pPr marL="514350" indent="-514350">
              <a:buAutoNum type="alphaLcParenR"/>
            </a:pPr>
            <a:r>
              <a:rPr lang="cs-CZ" dirty="0" smtClean="0">
                <a:solidFill>
                  <a:schemeClr val="bg1"/>
                </a:solidFill>
                <a:latin typeface="HelveticaNeueLT Com 35 Th" panose="020B0403020202020204" pitchFamily="34" charset="-18"/>
              </a:rPr>
              <a:t>PP</a:t>
            </a:r>
            <a:endParaRPr lang="cs-CZ" dirty="0" smtClean="0">
              <a:solidFill>
                <a:schemeClr val="bg1"/>
              </a:solidFill>
              <a:latin typeface="HelveticaNeueLT Com 35 Th" panose="020B0403020202020204" pitchFamily="34" charset="-18"/>
              <a:ea typeface="Roboto" pitchFamily="2" charset="0"/>
            </a:endParaRPr>
          </a:p>
          <a:p>
            <a:pPr marL="514350" indent="-514350">
              <a:buAutoNum type="alphaLcParenR"/>
            </a:pPr>
            <a:r>
              <a:rPr lang="cs-CZ" dirty="0" smtClean="0">
                <a:solidFill>
                  <a:schemeClr val="bg1"/>
                </a:solidFill>
                <a:latin typeface="HelveticaNeueLT Com 35 Th" panose="020B0403020202020204" pitchFamily="34" charset="-18"/>
              </a:rPr>
              <a:t>HDPE</a:t>
            </a:r>
          </a:p>
          <a:p>
            <a:pPr marL="514350" indent="-514350">
              <a:buFont typeface="Arial" panose="020B0604020202020204" pitchFamily="34" charset="0"/>
              <a:buAutoNum type="alphaLcParenR"/>
            </a:pPr>
            <a:r>
              <a:rPr lang="cs-CZ" dirty="0" smtClean="0">
                <a:solidFill>
                  <a:schemeClr val="bg1"/>
                </a:solidFill>
                <a:latin typeface="HelveticaNeueLT Com 35 Th" panose="020B0403020202020204" pitchFamily="34" charset="-18"/>
              </a:rPr>
              <a:t>PVC</a:t>
            </a:r>
          </a:p>
        </p:txBody>
      </p:sp>
      <p:pic>
        <p:nvPicPr>
          <p:cNvPr id="14" name="Obrázek 13"/>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20" name="TextovéPole 19"/>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cxnSp>
        <p:nvCxnSpPr>
          <p:cNvPr id="21" name="Přímá spojnice 20"/>
          <p:cNvCxnSpPr/>
          <p:nvPr/>
        </p:nvCxnSpPr>
        <p:spPr>
          <a:xfrm>
            <a:off x="838200" y="2435275"/>
            <a:ext cx="16002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Přímá spojnice 21"/>
          <p:cNvCxnSpPr/>
          <p:nvPr/>
        </p:nvCxnSpPr>
        <p:spPr>
          <a:xfrm>
            <a:off x="838200" y="1908861"/>
            <a:ext cx="126492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68492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Obráze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
            <a:ext cx="12624976" cy="7101549"/>
          </a:xfrm>
          <a:prstGeom prst="rect">
            <a:avLst/>
          </a:prstGeom>
        </p:spPr>
      </p:pic>
      <p:sp>
        <p:nvSpPr>
          <p:cNvPr id="5" name="Obdélník 4"/>
          <p:cNvSpPr/>
          <p:nvPr/>
        </p:nvSpPr>
        <p:spPr>
          <a:xfrm>
            <a:off x="-618754" y="-100675"/>
            <a:ext cx="13243730" cy="7202224"/>
          </a:xfrm>
          <a:prstGeom prst="rect">
            <a:avLst/>
          </a:prstGeom>
          <a:solidFill>
            <a:srgbClr val="000000">
              <a:alpha val="76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Zástupný symbol pro obsah 2"/>
          <p:cNvSpPr>
            <a:spLocks noGrp="1"/>
          </p:cNvSpPr>
          <p:nvPr>
            <p:ph idx="1"/>
          </p:nvPr>
        </p:nvSpPr>
        <p:spPr>
          <a:xfrm>
            <a:off x="838200" y="655319"/>
            <a:ext cx="10515600" cy="3586163"/>
          </a:xfrm>
        </p:spPr>
        <p:txBody>
          <a:bodyPr>
            <a:normAutofit/>
          </a:bodyPr>
          <a:lstStyle/>
          <a:p>
            <a:pPr marL="0" indent="0" algn="ctr">
              <a:buNone/>
            </a:pPr>
            <a:endParaRPr lang="cs-CZ" dirty="0" smtClean="0">
              <a:latin typeface="HelveticaNeueLT Com 35 Th" panose="020B0403020202020204" pitchFamily="34" charset="-18"/>
            </a:endParaRPr>
          </a:p>
          <a:p>
            <a:pPr marL="0" indent="0">
              <a:buNone/>
            </a:pPr>
            <a:r>
              <a:rPr lang="cs-CZ" dirty="0" smtClean="0">
                <a:solidFill>
                  <a:schemeClr val="bg1"/>
                </a:solidFill>
                <a:latin typeface="HelveticaNeueLT Com 35 Th" panose="020B0403020202020204" pitchFamily="34" charset="-18"/>
              </a:rPr>
              <a:t>2/4 IS GOOD IDEA TO MIX DIFFERENT PLASTIC TYPES TOGTHER?</a:t>
            </a:r>
          </a:p>
          <a:p>
            <a:pPr marL="514350" indent="-514350">
              <a:buAutoNum type="alphaUcParenR"/>
            </a:pPr>
            <a:r>
              <a:rPr lang="cs-CZ" dirty="0" smtClean="0">
                <a:solidFill>
                  <a:schemeClr val="bg1"/>
                </a:solidFill>
                <a:latin typeface="HelveticaNeueLT Com 35 Th" panose="020B0403020202020204" pitchFamily="34" charset="-18"/>
              </a:rPr>
              <a:t>YES</a:t>
            </a:r>
          </a:p>
          <a:p>
            <a:pPr marL="514350" indent="-514350">
              <a:buAutoNum type="alphaUcParenR"/>
            </a:pPr>
            <a:r>
              <a:rPr lang="cs-CZ" dirty="0" smtClean="0">
                <a:solidFill>
                  <a:schemeClr val="bg1"/>
                </a:solidFill>
                <a:latin typeface="HelveticaNeueLT Com 35 Th" panose="020B0403020202020204" pitchFamily="34" charset="-18"/>
              </a:rPr>
              <a:t>NO</a:t>
            </a:r>
          </a:p>
        </p:txBody>
      </p:sp>
      <p:pic>
        <p:nvPicPr>
          <p:cNvPr id="10" name="Obrázek 9"/>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cxnSp>
        <p:nvCxnSpPr>
          <p:cNvPr id="17" name="Přímá spojnice 16"/>
          <p:cNvCxnSpPr/>
          <p:nvPr/>
        </p:nvCxnSpPr>
        <p:spPr>
          <a:xfrm>
            <a:off x="838200" y="1901875"/>
            <a:ext cx="128016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19" name="TextovéPole 18"/>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1126534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njection Molding Animation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483" y="0"/>
            <a:ext cx="12847483" cy="7226710"/>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p:cNvSpPr/>
          <p:nvPr/>
        </p:nvSpPr>
        <p:spPr>
          <a:xfrm>
            <a:off x="3982065" y="1002890"/>
            <a:ext cx="3038167" cy="5604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760831" y="-353961"/>
            <a:ext cx="13208469" cy="7580671"/>
          </a:xfrm>
          <a:prstGeom prst="rect">
            <a:avLst/>
          </a:prstGeom>
          <a:solidFill>
            <a:srgbClr val="000000">
              <a:alpha val="54902"/>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Zástupný symbol pro obsah 2"/>
          <p:cNvSpPr>
            <a:spLocks noGrp="1"/>
          </p:cNvSpPr>
          <p:nvPr>
            <p:ph idx="1"/>
          </p:nvPr>
        </p:nvSpPr>
        <p:spPr>
          <a:xfrm>
            <a:off x="838200" y="655319"/>
            <a:ext cx="10515600" cy="3586163"/>
          </a:xfrm>
        </p:spPr>
        <p:txBody>
          <a:bodyPr>
            <a:normAutofit/>
          </a:bodyPr>
          <a:lstStyle/>
          <a:p>
            <a:pPr marL="0" indent="0" algn="ctr">
              <a:buNone/>
            </a:pPr>
            <a:endParaRPr lang="cs-CZ" dirty="0" smtClean="0">
              <a:latin typeface="HelveticaNeueLT Com 35 Th" panose="020B0403020202020204" pitchFamily="34" charset="-18"/>
            </a:endParaRPr>
          </a:p>
          <a:p>
            <a:pPr marL="0" indent="0">
              <a:buNone/>
            </a:pPr>
            <a:r>
              <a:rPr lang="cs-CZ" dirty="0" smtClean="0">
                <a:solidFill>
                  <a:schemeClr val="bg1"/>
                </a:solidFill>
                <a:latin typeface="HelveticaNeueLT Com 35 Th" panose="020B0403020202020204" pitchFamily="34" charset="-18"/>
              </a:rPr>
              <a:t>3/4 HOW WOULD YOU DESCRIBE INJECTION MOULDING TECHNOLOGY? </a:t>
            </a:r>
          </a:p>
        </p:txBody>
      </p:sp>
      <p:pic>
        <p:nvPicPr>
          <p:cNvPr id="12" name="Obrázek 11"/>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16" name="TextovéPole 15"/>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715915473"/>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Obrázek 16"/>
          <p:cNvPicPr>
            <a:picLocks noChangeAspect="1"/>
          </p:cNvPicPr>
          <p:nvPr/>
        </p:nvPicPr>
        <p:blipFill>
          <a:blip r:embed="rId3"/>
          <a:stretch>
            <a:fillRect/>
          </a:stretch>
        </p:blipFill>
        <p:spPr>
          <a:xfrm>
            <a:off x="3904907" y="1497259"/>
            <a:ext cx="8541807" cy="5656826"/>
          </a:xfrm>
          <a:prstGeom prst="rect">
            <a:avLst/>
          </a:prstGeom>
        </p:spPr>
      </p:pic>
      <p:sp>
        <p:nvSpPr>
          <p:cNvPr id="5" name="Obdélník 4"/>
          <p:cNvSpPr/>
          <p:nvPr/>
        </p:nvSpPr>
        <p:spPr>
          <a:xfrm>
            <a:off x="-210100" y="-589624"/>
            <a:ext cx="12889780" cy="7668850"/>
          </a:xfrm>
          <a:prstGeom prst="rect">
            <a:avLst/>
          </a:prstGeom>
          <a:solidFill>
            <a:srgbClr val="000000">
              <a:alpha val="47059"/>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6" name="Zástupný symbol pro obsah 2"/>
          <p:cNvSpPr>
            <a:spLocks noGrp="1"/>
          </p:cNvSpPr>
          <p:nvPr>
            <p:ph idx="1"/>
          </p:nvPr>
        </p:nvSpPr>
        <p:spPr>
          <a:xfrm>
            <a:off x="838200" y="655319"/>
            <a:ext cx="10515600" cy="3586163"/>
          </a:xfrm>
        </p:spPr>
        <p:txBody>
          <a:bodyPr>
            <a:normAutofit/>
          </a:bodyPr>
          <a:lstStyle/>
          <a:p>
            <a:pPr marL="0" indent="0" algn="ctr">
              <a:buNone/>
            </a:pPr>
            <a:endParaRPr lang="cs-CZ" dirty="0" smtClean="0">
              <a:latin typeface="HelveticaNeueLT Com 35 Th" panose="020B0403020202020204" pitchFamily="34" charset="-18"/>
            </a:endParaRPr>
          </a:p>
          <a:p>
            <a:pPr marL="0" indent="0">
              <a:buNone/>
            </a:pPr>
            <a:r>
              <a:rPr lang="cs-CZ" dirty="0" smtClean="0">
                <a:solidFill>
                  <a:schemeClr val="bg1"/>
                </a:solidFill>
                <a:latin typeface="HelveticaNeueLT Com 35 Th" panose="020B0403020202020204" pitchFamily="34" charset="-18"/>
              </a:rPr>
              <a:t>4/4  WHICH TECHNOLOGY WOULD YOU CHOOSE FOR PRODUCTION OF PARTS WITH COMPLEX GEOMETRY?</a:t>
            </a:r>
          </a:p>
          <a:p>
            <a:pPr marL="514350" indent="-514350">
              <a:buAutoNum type="alphaUcParenR"/>
            </a:pPr>
            <a:r>
              <a:rPr lang="cs-CZ" dirty="0" smtClean="0">
                <a:solidFill>
                  <a:schemeClr val="bg1"/>
                </a:solidFill>
                <a:latin typeface="HelveticaNeueLT Com 35 Th" panose="020B0403020202020204" pitchFamily="34" charset="-18"/>
              </a:rPr>
              <a:t>INJECTION MOULDING</a:t>
            </a:r>
          </a:p>
          <a:p>
            <a:pPr marL="514350" indent="-514350">
              <a:buAutoNum type="alphaUcParenR"/>
            </a:pPr>
            <a:r>
              <a:rPr lang="cs-CZ" dirty="0" smtClean="0">
                <a:solidFill>
                  <a:schemeClr val="bg1"/>
                </a:solidFill>
                <a:latin typeface="HelveticaNeueLT Com 35 Th" panose="020B0403020202020204" pitchFamily="34" charset="-18"/>
              </a:rPr>
              <a:t>COMPRESSION MOULDING</a:t>
            </a:r>
          </a:p>
          <a:p>
            <a:pPr marL="0" indent="0">
              <a:buNone/>
            </a:pPr>
            <a:endParaRPr lang="cs-CZ" dirty="0" smtClean="0">
              <a:solidFill>
                <a:schemeClr val="bg1"/>
              </a:solidFill>
              <a:latin typeface="HelveticaNeueLT Com 35 Th" panose="020B0403020202020204" pitchFamily="34" charset="-18"/>
            </a:endParaRPr>
          </a:p>
          <a:p>
            <a:pPr marL="0" indent="0">
              <a:buNone/>
            </a:pPr>
            <a:endParaRPr lang="cs-CZ" dirty="0">
              <a:solidFill>
                <a:schemeClr val="bg1"/>
              </a:solidFill>
              <a:latin typeface="HelveticaNeueLT Com 35 Th" panose="020B0403020202020204" pitchFamily="34" charset="-18"/>
            </a:endParaRPr>
          </a:p>
          <a:p>
            <a:pPr marL="0" indent="0">
              <a:buNone/>
            </a:pPr>
            <a:endParaRPr lang="cs-CZ" dirty="0" smtClean="0">
              <a:solidFill>
                <a:schemeClr val="bg1"/>
              </a:solidFill>
              <a:latin typeface="HelveticaNeueLT Com 35 Th" panose="020B0403020202020204" pitchFamily="34" charset="-18"/>
            </a:endParaRPr>
          </a:p>
        </p:txBody>
      </p:sp>
      <p:cxnSp>
        <p:nvCxnSpPr>
          <p:cNvPr id="9" name="Přímá spojnice 8"/>
          <p:cNvCxnSpPr/>
          <p:nvPr/>
        </p:nvCxnSpPr>
        <p:spPr>
          <a:xfrm>
            <a:off x="838200" y="2788971"/>
            <a:ext cx="498348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Obrázek 11"/>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18" name="TextovéPole 17"/>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spTree>
    <p:extLst>
      <p:ext uri="{BB962C8B-B14F-4D97-AF65-F5344CB8AC3E}">
        <p14:creationId xmlns:p14="http://schemas.microsoft.com/office/powerpoint/2010/main" val="12382193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2376057" y="3269605"/>
            <a:ext cx="7439885" cy="461665"/>
          </a:xfrm>
          <a:prstGeom prst="rect">
            <a:avLst/>
          </a:prstGeom>
          <a:noFill/>
        </p:spPr>
        <p:txBody>
          <a:bodyPr wrap="square" rtlCol="0">
            <a:spAutoFit/>
          </a:bodyPr>
          <a:lstStyle/>
          <a:p>
            <a:pPr algn="ctr"/>
            <a:r>
              <a:rPr lang="cs-CZ" sz="2400" dirty="0" smtClean="0">
                <a:solidFill>
                  <a:srgbClr val="1D1D1B"/>
                </a:solidFill>
                <a:latin typeface="HelveticaNeueLT Com 35 Th" panose="020B0403020202020204" pitchFamily="34" charset="-18"/>
              </a:rPr>
              <a:t>TERMS: DOWNCYCLING, RECYCLING, UPCYCLING</a:t>
            </a:r>
          </a:p>
        </p:txBody>
      </p:sp>
      <p:sp>
        <p:nvSpPr>
          <p:cNvPr id="2" name="Šipka dolů 1"/>
          <p:cNvSpPr/>
          <p:nvPr/>
        </p:nvSpPr>
        <p:spPr>
          <a:xfrm>
            <a:off x="2688417" y="3143265"/>
            <a:ext cx="1022463" cy="1905000"/>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Kruhová šipka 4"/>
          <p:cNvSpPr/>
          <p:nvPr/>
        </p:nvSpPr>
        <p:spPr>
          <a:xfrm>
            <a:off x="5045704" y="2947675"/>
            <a:ext cx="2100590" cy="2100590"/>
          </a:xfrm>
          <a:prstGeom prst="circularArrow">
            <a:avLst>
              <a:gd name="adj1" fmla="val 12432"/>
              <a:gd name="adj2" fmla="val 1300807"/>
              <a:gd name="adj3" fmla="val 20255819"/>
              <a:gd name="adj4" fmla="val 2380471"/>
              <a:gd name="adj5" fmla="val 17326"/>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6" name="Šipka dolů 5"/>
          <p:cNvSpPr/>
          <p:nvPr/>
        </p:nvSpPr>
        <p:spPr>
          <a:xfrm rot="10800000">
            <a:off x="8481118" y="3143265"/>
            <a:ext cx="1022463" cy="1905000"/>
          </a:xfrm>
          <a:prstGeom prst="down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pic>
        <p:nvPicPr>
          <p:cNvPr id="8" name="Obrázek 7"/>
          <p:cNvPicPr>
            <a:picLocks noChangeAspect="1"/>
          </p:cNvPicPr>
          <p:nvPr/>
        </p:nvPicPr>
        <p:blipFill rotWithShape="1">
          <a:blip r:embed="rId2"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Tree>
    <p:extLst>
      <p:ext uri="{BB962C8B-B14F-4D97-AF65-F5344CB8AC3E}">
        <p14:creationId xmlns:p14="http://schemas.microsoft.com/office/powerpoint/2010/main" val="41345195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0 3.33333E-6 L 0 -0.16366 " pathEditMode="relative" rAng="0" ptsTypes="AA">
                                      <p:cBhvr>
                                        <p:cTn id="6" dur="1000" fill="hold"/>
                                        <p:tgtEl>
                                          <p:spTgt spid="4"/>
                                        </p:tgtEl>
                                        <p:attrNameLst>
                                          <p:attrName>ppt_x</p:attrName>
                                          <p:attrName>ppt_y</p:attrName>
                                        </p:attrNameLst>
                                      </p:cBhvr>
                                      <p:rCtr x="0" y="-819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563881" y="0"/>
            <a:ext cx="14244609" cy="6858000"/>
          </a:xfrm>
          <a:prstGeom prst="rect">
            <a:avLst/>
          </a:prstGeom>
        </p:spPr>
      </p:pic>
      <p:sp>
        <p:nvSpPr>
          <p:cNvPr id="6" name="Obdélník 5"/>
          <p:cNvSpPr/>
          <p:nvPr/>
        </p:nvSpPr>
        <p:spPr>
          <a:xfrm>
            <a:off x="-210100" y="-589624"/>
            <a:ext cx="12889780" cy="7668850"/>
          </a:xfrm>
          <a:prstGeom prst="rect">
            <a:avLst/>
          </a:prstGeom>
          <a:solidFill>
            <a:srgbClr val="000000">
              <a:alpha val="47059"/>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7" name="Obdélník 6"/>
          <p:cNvSpPr/>
          <p:nvPr/>
        </p:nvSpPr>
        <p:spPr>
          <a:xfrm>
            <a:off x="3048000" y="2690336"/>
            <a:ext cx="6096000" cy="1477328"/>
          </a:xfrm>
          <a:prstGeom prst="rect">
            <a:avLst/>
          </a:prstGeom>
        </p:spPr>
        <p:txBody>
          <a:bodyPr>
            <a:spAutoFit/>
          </a:bodyPr>
          <a:lstStyle/>
          <a:p>
            <a:pPr algn="just"/>
            <a:r>
              <a:rPr lang="cs-CZ" i="1" dirty="0" smtClean="0">
                <a:solidFill>
                  <a:schemeClr val="bg1"/>
                </a:solidFill>
                <a:latin typeface="HelveticaNeueLT Com 35 Th" panose="020B0403020202020204" pitchFamily="34" charset="-18"/>
              </a:rPr>
              <a:t>„</a:t>
            </a:r>
            <a:r>
              <a:rPr lang="en-US" i="1" dirty="0" smtClean="0">
                <a:solidFill>
                  <a:schemeClr val="bg1"/>
                </a:solidFill>
                <a:latin typeface="HelveticaNeueLT Com 35 Th" panose="020B0403020202020204" pitchFamily="34" charset="-18"/>
              </a:rPr>
              <a:t>Zero </a:t>
            </a:r>
            <a:r>
              <a:rPr lang="en-US" i="1" dirty="0">
                <a:solidFill>
                  <a:schemeClr val="bg1"/>
                </a:solidFill>
                <a:latin typeface="HelveticaNeueLT Com 35 Th" panose="020B0403020202020204" pitchFamily="34" charset="-18"/>
              </a:rPr>
              <a:t>waste is a set of principles focused on waste prevention that encourages the redesign of resource life cycles so that all products are reused. The goal is for no trash to be sent to landfills, incinerators or the ocean. Currently, only 9% of plastic is actually </a:t>
            </a:r>
            <a:r>
              <a:rPr lang="en-US" i="1" dirty="0" smtClean="0">
                <a:solidFill>
                  <a:schemeClr val="bg1"/>
                </a:solidFill>
                <a:latin typeface="HelveticaNeueLT Com 35 Th" panose="020B0403020202020204" pitchFamily="34" charset="-18"/>
              </a:rPr>
              <a:t>recycled</a:t>
            </a:r>
            <a:r>
              <a:rPr lang="cs-CZ" i="1" dirty="0" smtClean="0">
                <a:solidFill>
                  <a:schemeClr val="bg1"/>
                </a:solidFill>
                <a:latin typeface="HelveticaNeueLT Com 35 Th" panose="020B0403020202020204" pitchFamily="34" charset="-18"/>
              </a:rPr>
              <a:t>.“  </a:t>
            </a:r>
            <a:r>
              <a:rPr lang="cs-CZ" dirty="0" err="1" smtClean="0">
                <a:solidFill>
                  <a:schemeClr val="bg1"/>
                </a:solidFill>
                <a:latin typeface="HelveticaNeueLT Com 35 Th" panose="020B0403020202020204" pitchFamily="34" charset="-18"/>
              </a:rPr>
              <a:t>Wikipedia</a:t>
            </a:r>
            <a:endParaRPr lang="cs-CZ" dirty="0">
              <a:solidFill>
                <a:schemeClr val="bg1"/>
              </a:solidFill>
              <a:latin typeface="HelveticaNeueLT Com 35 Th" panose="020B0403020202020204" pitchFamily="34" charset="-18"/>
            </a:endParaRPr>
          </a:p>
        </p:txBody>
      </p:sp>
      <p:sp>
        <p:nvSpPr>
          <p:cNvPr id="4" name="Obdélník 3"/>
          <p:cNvSpPr/>
          <p:nvPr/>
        </p:nvSpPr>
        <p:spPr>
          <a:xfrm>
            <a:off x="5132563" y="3269605"/>
            <a:ext cx="1926874" cy="461665"/>
          </a:xfrm>
          <a:prstGeom prst="rect">
            <a:avLst/>
          </a:prstGeom>
        </p:spPr>
        <p:txBody>
          <a:bodyPr wrap="none">
            <a:spAutoFit/>
          </a:bodyPr>
          <a:lstStyle/>
          <a:p>
            <a:r>
              <a:rPr lang="cs-CZ" sz="2400" dirty="0">
                <a:solidFill>
                  <a:schemeClr val="bg1"/>
                </a:solidFill>
                <a:latin typeface="HelveticaNeueLT Com 35 Th" panose="020B0403020202020204" pitchFamily="34" charset="-18"/>
              </a:rPr>
              <a:t>ZEROWASTE</a:t>
            </a:r>
            <a:endParaRPr lang="cs-CZ" sz="2400" dirty="0">
              <a:solidFill>
                <a:schemeClr val="bg1"/>
              </a:solidFill>
            </a:endParaRPr>
          </a:p>
        </p:txBody>
      </p:sp>
      <p:cxnSp>
        <p:nvCxnSpPr>
          <p:cNvPr id="9" name="Přímá spojnice 8"/>
          <p:cNvCxnSpPr/>
          <p:nvPr/>
        </p:nvCxnSpPr>
        <p:spPr>
          <a:xfrm flipH="1">
            <a:off x="3108960" y="3837950"/>
            <a:ext cx="32004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Přímá spojnice 10"/>
          <p:cNvCxnSpPr/>
          <p:nvPr/>
        </p:nvCxnSpPr>
        <p:spPr>
          <a:xfrm flipH="1">
            <a:off x="5303520" y="3546158"/>
            <a:ext cx="381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ovéPole 14"/>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65000"/>
                  </a:schemeClr>
                </a:solidFill>
                <a:latin typeface="HelveticaNeueLT Com 35 Th" panose="020B0403020202020204" pitchFamily="34" charset="-18"/>
              </a:rPr>
              <a:t>LESSON </a:t>
            </a:r>
            <a:r>
              <a:rPr lang="cs-CZ" sz="1600" dirty="0">
                <a:solidFill>
                  <a:schemeClr val="bg1">
                    <a:lumMod val="65000"/>
                  </a:schemeClr>
                </a:solidFill>
                <a:latin typeface="HelveticaNeueLT Com 35 Th" panose="020B0403020202020204" pitchFamily="34" charset="-18"/>
              </a:rPr>
              <a:t>5</a:t>
            </a:r>
            <a:r>
              <a:rPr lang="cs-CZ" sz="1600" dirty="0" smtClean="0">
                <a:solidFill>
                  <a:schemeClr val="bg1">
                    <a:lumMod val="65000"/>
                  </a:schemeClr>
                </a:solidFill>
                <a:latin typeface="HelveticaNeueLT Com 35 Th" panose="020B0403020202020204" pitchFamily="34" charset="-18"/>
              </a:rPr>
              <a:t> – </a:t>
            </a:r>
            <a:r>
              <a:rPr lang="cs-CZ" sz="1600" dirty="0">
                <a:solidFill>
                  <a:schemeClr val="bg1">
                    <a:lumMod val="65000"/>
                  </a:schemeClr>
                </a:solidFill>
                <a:latin typeface="HelveticaNeueLT Com 35 Th" panose="020B0403020202020204" pitchFamily="34" charset="-18"/>
              </a:rPr>
              <a:t>REDUCING AMOUNT OF PLASTIC WASTE</a:t>
            </a:r>
          </a:p>
        </p:txBody>
      </p:sp>
      <p:pic>
        <p:nvPicPr>
          <p:cNvPr id="17" name="Obrázek 16"/>
          <p:cNvPicPr>
            <a:picLocks noChangeAspect="1"/>
          </p:cNvPicPr>
          <p:nvPr/>
        </p:nvPicPr>
        <p:blipFill rotWithShape="1">
          <a:blip r:embed="rId3">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Tree>
    <p:extLst>
      <p:ext uri="{BB962C8B-B14F-4D97-AF65-F5344CB8AC3E}">
        <p14:creationId xmlns:p14="http://schemas.microsoft.com/office/powerpoint/2010/main" val="6607188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0 3.33333E-6 L 0 -0.20602 " pathEditMode="relative" rAng="0" ptsTypes="AA">
                                      <p:cBhvr>
                                        <p:cTn id="6" dur="1500" fill="hold"/>
                                        <p:tgtEl>
                                          <p:spTgt spid="4"/>
                                        </p:tgtEl>
                                        <p:attrNameLst>
                                          <p:attrName>ppt_x</p:attrName>
                                          <p:attrName>ppt_y</p:attrName>
                                        </p:attrNameLst>
                                      </p:cBhvr>
                                      <p:rCtr x="0" y="-10301"/>
                                    </p:animMotion>
                                  </p:childTnLst>
                                </p:cTn>
                              </p:par>
                              <p:par>
                                <p:cTn id="7" presetID="10" presetClass="entr" presetSubtype="0" fill="hold" grpId="0" nodeType="withEffect">
                                  <p:stCondLst>
                                    <p:cond delay="500"/>
                                  </p:stCondLst>
                                  <p:childTnLst>
                                    <p:set>
                                      <p:cBhvr>
                                        <p:cTn id="8" dur="1" fill="hold">
                                          <p:stCondLst>
                                            <p:cond delay="0"/>
                                          </p:stCondLst>
                                        </p:cTn>
                                        <p:tgtEl>
                                          <p:spTgt spid="7"/>
                                        </p:tgtEl>
                                        <p:attrNameLst>
                                          <p:attrName>style.visibility</p:attrName>
                                        </p:attrNameLst>
                                      </p:cBhvr>
                                      <p:to>
                                        <p:strVal val="visible"/>
                                      </p:to>
                                    </p:set>
                                    <p:animEffect transition="in" filter="fade">
                                      <p:cBhvr>
                                        <p:cTn id="9" dur="500"/>
                                        <p:tgtEl>
                                          <p:spTgt spid="7"/>
                                        </p:tgtEl>
                                      </p:cBhvr>
                                    </p:animEffect>
                                  </p:childTnLst>
                                </p:cTn>
                              </p:par>
                            </p:childTnLst>
                          </p:cTn>
                        </p:par>
                        <p:par>
                          <p:cTn id="10" fill="hold">
                            <p:stCondLst>
                              <p:cond delay="1500"/>
                            </p:stCondLst>
                            <p:childTnLst>
                              <p:par>
                                <p:cTn id="11" presetID="10"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2000"/>
                            </p:stCondLst>
                            <p:childTnLst>
                              <p:par>
                                <p:cTn id="15" presetID="10"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1162050" y="1219200"/>
            <a:ext cx="4762500" cy="4762500"/>
          </a:xfrm>
          <a:prstGeom prst="rect">
            <a:avLst/>
          </a:prstGeom>
          <a:ln w="38100">
            <a:noFill/>
          </a:ln>
        </p:spPr>
      </p:pic>
      <p:sp>
        <p:nvSpPr>
          <p:cNvPr id="5" name="Obdélník 4"/>
          <p:cNvSpPr/>
          <p:nvPr/>
        </p:nvSpPr>
        <p:spPr>
          <a:xfrm>
            <a:off x="3829050" y="1219200"/>
            <a:ext cx="6858000" cy="4762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cxnSp>
        <p:nvCxnSpPr>
          <p:cNvPr id="7" name="Přímá spojnice 6"/>
          <p:cNvCxnSpPr>
            <a:endCxn id="5" idx="3"/>
          </p:cNvCxnSpPr>
          <p:nvPr/>
        </p:nvCxnSpPr>
        <p:spPr>
          <a:xfrm>
            <a:off x="1162050" y="3600450"/>
            <a:ext cx="9525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Obrázek 10"/>
          <p:cNvPicPr>
            <a:picLocks noChangeAspect="1"/>
          </p:cNvPicPr>
          <p:nvPr/>
        </p:nvPicPr>
        <p:blipFill>
          <a:blip r:embed="rId3"/>
          <a:stretch>
            <a:fillRect/>
          </a:stretch>
        </p:blipFill>
        <p:spPr>
          <a:xfrm>
            <a:off x="3587599" y="3883715"/>
            <a:ext cx="1876425" cy="1876425"/>
          </a:xfrm>
          <a:prstGeom prst="rect">
            <a:avLst/>
          </a:prstGeom>
        </p:spPr>
      </p:pic>
      <p:pic>
        <p:nvPicPr>
          <p:cNvPr id="12" name="Obrázek 11"/>
          <p:cNvPicPr>
            <a:picLocks noChangeAspect="1"/>
          </p:cNvPicPr>
          <p:nvPr/>
        </p:nvPicPr>
        <p:blipFill>
          <a:blip r:embed="rId4"/>
          <a:stretch>
            <a:fillRect/>
          </a:stretch>
        </p:blipFill>
        <p:spPr>
          <a:xfrm>
            <a:off x="8029395" y="3781425"/>
            <a:ext cx="2501445" cy="2019300"/>
          </a:xfrm>
          <a:prstGeom prst="rect">
            <a:avLst/>
          </a:prstGeom>
        </p:spPr>
      </p:pic>
      <p:pic>
        <p:nvPicPr>
          <p:cNvPr id="13" name="Obrázek 12"/>
          <p:cNvPicPr>
            <a:picLocks noChangeAspect="1"/>
          </p:cNvPicPr>
          <p:nvPr/>
        </p:nvPicPr>
        <p:blipFill rotWithShape="1">
          <a:blip r:embed="rId5"/>
          <a:srcRect b="9737"/>
          <a:stretch/>
        </p:blipFill>
        <p:spPr>
          <a:xfrm>
            <a:off x="6626225" y="1457578"/>
            <a:ext cx="2524125" cy="1633537"/>
          </a:xfrm>
          <a:prstGeom prst="rect">
            <a:avLst/>
          </a:prstGeom>
        </p:spPr>
      </p:pic>
      <p:pic>
        <p:nvPicPr>
          <p:cNvPr id="14" name="Obrázek 13"/>
          <p:cNvPicPr>
            <a:picLocks noChangeAspect="1"/>
          </p:cNvPicPr>
          <p:nvPr/>
        </p:nvPicPr>
        <p:blipFill>
          <a:blip r:embed="rId6"/>
          <a:stretch>
            <a:fillRect/>
          </a:stretch>
        </p:blipFill>
        <p:spPr>
          <a:xfrm>
            <a:off x="9032875" y="1771650"/>
            <a:ext cx="1290638" cy="1290638"/>
          </a:xfrm>
          <a:prstGeom prst="rect">
            <a:avLst/>
          </a:prstGeom>
        </p:spPr>
      </p:pic>
      <p:pic>
        <p:nvPicPr>
          <p:cNvPr id="15" name="Obrázek 14"/>
          <p:cNvPicPr>
            <a:picLocks noChangeAspect="1"/>
          </p:cNvPicPr>
          <p:nvPr/>
        </p:nvPicPr>
        <p:blipFill rotWithShape="1">
          <a:blip r:embed="rId7"/>
          <a:srcRect l="35278" t="16389" r="34723" b="16111"/>
          <a:stretch/>
        </p:blipFill>
        <p:spPr>
          <a:xfrm>
            <a:off x="4087970" y="1328737"/>
            <a:ext cx="865718" cy="1947865"/>
          </a:xfrm>
          <a:prstGeom prst="rect">
            <a:avLst/>
          </a:prstGeom>
        </p:spPr>
      </p:pic>
      <p:pic>
        <p:nvPicPr>
          <p:cNvPr id="17" name="Obrázek 16"/>
          <p:cNvPicPr>
            <a:picLocks noChangeAspect="1"/>
          </p:cNvPicPr>
          <p:nvPr/>
        </p:nvPicPr>
        <p:blipFill>
          <a:blip r:embed="rId8"/>
          <a:stretch>
            <a:fillRect/>
          </a:stretch>
        </p:blipFill>
        <p:spPr>
          <a:xfrm>
            <a:off x="5676915" y="4109786"/>
            <a:ext cx="2600116" cy="1621527"/>
          </a:xfrm>
          <a:prstGeom prst="rect">
            <a:avLst/>
          </a:prstGeom>
        </p:spPr>
      </p:pic>
      <p:pic>
        <p:nvPicPr>
          <p:cNvPr id="18" name="Obrázek 17"/>
          <p:cNvPicPr>
            <a:picLocks noChangeAspect="1"/>
          </p:cNvPicPr>
          <p:nvPr/>
        </p:nvPicPr>
        <p:blipFill>
          <a:blip r:embed="rId9"/>
          <a:stretch>
            <a:fillRect/>
          </a:stretch>
        </p:blipFill>
        <p:spPr>
          <a:xfrm>
            <a:off x="4988752" y="1524526"/>
            <a:ext cx="1757362" cy="1757362"/>
          </a:xfrm>
          <a:prstGeom prst="rect">
            <a:avLst/>
          </a:prstGeom>
        </p:spPr>
      </p:pic>
    </p:spTree>
    <p:extLst>
      <p:ext uri="{BB962C8B-B14F-4D97-AF65-F5344CB8AC3E}">
        <p14:creationId xmlns:p14="http://schemas.microsoft.com/office/powerpoint/2010/main" val="1222302334"/>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3950</TotalTime>
  <Words>629</Words>
  <Application>Microsoft Office PowerPoint</Application>
  <PresentationFormat>Širokoúhlá obrazovka</PresentationFormat>
  <Paragraphs>101</Paragraphs>
  <Slides>28</Slides>
  <Notes>15</Notes>
  <HiddenSlides>0</HiddenSlides>
  <MMClips>3</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28</vt:i4>
      </vt:variant>
    </vt:vector>
  </HeadingPairs>
  <TitlesOfParts>
    <vt:vector size="34" baseType="lpstr">
      <vt:lpstr>Arial</vt:lpstr>
      <vt:lpstr>Calibri</vt:lpstr>
      <vt:lpstr>Calibri Light</vt:lpstr>
      <vt:lpstr>HelveticaNeueLT Com 35 Th</vt:lpstr>
      <vt:lpstr>Roboto</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Kolečář Tomáš (152739)</dc:creator>
  <cp:lastModifiedBy>Kolečář Tomáš (152739)</cp:lastModifiedBy>
  <cp:revision>98</cp:revision>
  <dcterms:created xsi:type="dcterms:W3CDTF">2020-11-12T07:59:26Z</dcterms:created>
  <dcterms:modified xsi:type="dcterms:W3CDTF">2022-02-01T22:06:15Z</dcterms:modified>
</cp:coreProperties>
</file>