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366" r:id="rId2"/>
    <p:sldId id="302" r:id="rId3"/>
    <p:sldId id="303" r:id="rId4"/>
    <p:sldId id="305" r:id="rId5"/>
    <p:sldId id="322" r:id="rId6"/>
    <p:sldId id="304" r:id="rId7"/>
    <p:sldId id="333" r:id="rId8"/>
    <p:sldId id="367" r:id="rId9"/>
    <p:sldId id="368" r:id="rId10"/>
    <p:sldId id="369" r:id="rId11"/>
    <p:sldId id="370" r:id="rId12"/>
    <p:sldId id="372" r:id="rId13"/>
    <p:sldId id="348" r:id="rId14"/>
    <p:sldId id="373" r:id="rId15"/>
    <p:sldId id="364" r:id="rId16"/>
    <p:sldId id="374" r:id="rId17"/>
    <p:sldId id="375" r:id="rId18"/>
    <p:sldId id="376" r:id="rId19"/>
    <p:sldId id="371" r:id="rId20"/>
    <p:sldId id="335" r:id="rId21"/>
    <p:sldId id="320" r:id="rId2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1D1B"/>
    <a:srgbClr val="000000"/>
    <a:srgbClr val="FFFFFF"/>
    <a:srgbClr val="FFE12D"/>
    <a:srgbClr val="FF0000"/>
    <a:srgbClr val="F9F9F9"/>
    <a:srgbClr val="F1F1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74" autoAdjust="0"/>
    <p:restoredTop sz="82892" autoAdjust="0"/>
  </p:normalViewPr>
  <p:slideViewPr>
    <p:cSldViewPr snapToGrid="0" showGuides="1">
      <p:cViewPr varScale="1">
        <p:scale>
          <a:sx n="60" d="100"/>
          <a:sy n="60" d="100"/>
        </p:scale>
        <p:origin x="2430" y="78"/>
      </p:cViewPr>
      <p:guideLst>
        <p:guide orient="horz" pos="220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187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712E80-2961-4904-9F7A-8EFA2BDDD0F7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CA681C-14E5-4401-AE48-FC1D7845CE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416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65467A-3161-4F92-AB0F-653335DC4D21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ED3BF5-1E13-4EB0-ABE4-E9325004BF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2301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Picture:</a:t>
            </a:r>
            <a:r>
              <a:rPr lang="cs-CZ" baseline="0" dirty="0" smtClean="0"/>
              <a:t> Magda </a:t>
            </a:r>
            <a:r>
              <a:rPr lang="cs-CZ" baseline="0" dirty="0" err="1" smtClean="0"/>
              <a:t>Ehlers</a:t>
            </a:r>
            <a:r>
              <a:rPr lang="cs-CZ" baseline="0" dirty="0" smtClean="0"/>
              <a:t>, source: Pexels.com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98B67A-BB60-4C1B-BBBB-0D2D45F4F336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92317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Name</a:t>
            </a:r>
            <a:r>
              <a:rPr lang="cs-CZ" dirty="0" smtClean="0"/>
              <a:t> </a:t>
            </a:r>
            <a:r>
              <a:rPr lang="cs-CZ" dirty="0" err="1" smtClean="0"/>
              <a:t>advantages</a:t>
            </a:r>
            <a:r>
              <a:rPr lang="cs-CZ" baseline="0" dirty="0" smtClean="0"/>
              <a:t> and </a:t>
            </a:r>
            <a:r>
              <a:rPr lang="cs-CZ" baseline="0" dirty="0" err="1" smtClean="0"/>
              <a:t>disadvantages</a:t>
            </a:r>
            <a:r>
              <a:rPr lang="cs-CZ" baseline="0" dirty="0" smtClean="0"/>
              <a:t> </a:t>
            </a:r>
            <a:r>
              <a:rPr lang="cs-CZ" baseline="0" dirty="0" err="1" smtClean="0"/>
              <a:t>of</a:t>
            </a:r>
            <a:r>
              <a:rPr lang="cs-CZ" baseline="0" dirty="0" smtClean="0"/>
              <a:t> open source </a:t>
            </a:r>
            <a:r>
              <a:rPr lang="cs-CZ" baseline="0" dirty="0" err="1" smtClean="0"/>
              <a:t>compared</a:t>
            </a:r>
            <a:r>
              <a:rPr lang="cs-CZ" baseline="0" dirty="0" smtClean="0"/>
              <a:t> to </a:t>
            </a:r>
            <a:r>
              <a:rPr lang="cs-CZ" baseline="0" dirty="0" err="1" smtClean="0"/>
              <a:t>corporate</a:t>
            </a:r>
            <a:r>
              <a:rPr lang="cs-CZ" baseline="0" dirty="0" smtClean="0"/>
              <a:t> </a:t>
            </a:r>
            <a:r>
              <a:rPr lang="cs-CZ" baseline="0" dirty="0" err="1" smtClean="0"/>
              <a:t>environment</a:t>
            </a:r>
            <a:r>
              <a:rPr lang="cs-CZ" baseline="0" dirty="0" smtClean="0"/>
              <a:t>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98B67A-BB60-4C1B-BBBB-0D2D45F4F336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06400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22572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SHOW REPORT FROM MATERIAL TESTING AND DESCRIBE</a:t>
            </a:r>
            <a:r>
              <a:rPr lang="cs-CZ" baseline="0" dirty="0" smtClean="0"/>
              <a:t>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3793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MAKE A RECAP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8057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98B67A-BB60-4C1B-BBBB-0D2D45F4F336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45201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503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i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„</a:t>
            </a:r>
            <a:r>
              <a:rPr lang="en-US" i="1" dirty="0" err="1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Microplastics</a:t>
            </a:r>
            <a:r>
              <a:rPr lang="en-US" i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 are fragments of any type of plastic less than 5 mm in length, according to the U.S. National Oceanic and Atmospheric Administration and the European Chemicals Agency. They cause pollution by entering natural ecosystems from a variety of sources, including cosmetics, clothing, and industrial processes.</a:t>
            </a:r>
            <a:r>
              <a:rPr lang="cs-CZ" i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“  </a:t>
            </a:r>
            <a:r>
              <a:rPr lang="cs-CZ" dirty="0" err="1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Wikipedia</a:t>
            </a:r>
            <a:endParaRPr lang="cs-CZ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52873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Picture</a:t>
            </a:r>
            <a:r>
              <a:rPr lang="cs-CZ" baseline="0" dirty="0" smtClean="0"/>
              <a:t>: </a:t>
            </a:r>
            <a:r>
              <a:rPr lang="cs-CZ" baseline="0" dirty="0" err="1" smtClean="0"/>
              <a:t>Plastic</a:t>
            </a:r>
            <a:r>
              <a:rPr lang="cs-CZ" baseline="0" dirty="0" smtClean="0"/>
              <a:t> </a:t>
            </a:r>
            <a:r>
              <a:rPr lang="cs-CZ" baseline="0" dirty="0" err="1" smtClean="0"/>
              <a:t>guys</a:t>
            </a:r>
            <a:r>
              <a:rPr lang="cs-CZ" baseline="0" dirty="0" smtClean="0"/>
              <a:t>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62579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SOURCE: Zálohujme.cz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5481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Source: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tronicarts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3D-animation which shows the injection molding process. </a:t>
            </a:r>
            <a:r>
              <a:rPr lang="en-US" dirty="0" smtClean="0"/>
              <a:t/>
            </a:r>
            <a:br>
              <a:rPr lang="en-US" dirty="0" smtClean="0"/>
            </a:b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41909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Source:</a:t>
            </a:r>
            <a:r>
              <a:rPr lang="cs-CZ" baseline="0" dirty="0" smtClean="0"/>
              <a:t> </a:t>
            </a:r>
            <a:r>
              <a:rPr lang="cs-CZ" baseline="0" dirty="0" err="1" smtClean="0"/>
              <a:t>Precious</a:t>
            </a:r>
            <a:r>
              <a:rPr lang="cs-CZ" baseline="0" dirty="0" smtClean="0"/>
              <a:t> </a:t>
            </a:r>
            <a:r>
              <a:rPr lang="cs-CZ" baseline="0" dirty="0" err="1" smtClean="0"/>
              <a:t>Plastic</a:t>
            </a:r>
            <a:r>
              <a:rPr lang="cs-CZ" baseline="0" dirty="0" smtClean="0"/>
              <a:t>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09754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43254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Name</a:t>
            </a:r>
            <a:r>
              <a:rPr lang="cs-CZ" dirty="0" smtClean="0"/>
              <a:t> </a:t>
            </a:r>
            <a:r>
              <a:rPr lang="cs-CZ" dirty="0" err="1" smtClean="0"/>
              <a:t>advantages</a:t>
            </a:r>
            <a:r>
              <a:rPr lang="cs-CZ" baseline="0" dirty="0" smtClean="0"/>
              <a:t> and </a:t>
            </a:r>
            <a:r>
              <a:rPr lang="cs-CZ" baseline="0" dirty="0" err="1" smtClean="0"/>
              <a:t>disadvantages</a:t>
            </a:r>
            <a:r>
              <a:rPr lang="cs-CZ" baseline="0" dirty="0" smtClean="0"/>
              <a:t> </a:t>
            </a:r>
            <a:r>
              <a:rPr lang="cs-CZ" baseline="0" dirty="0" err="1" smtClean="0"/>
              <a:t>of</a:t>
            </a:r>
            <a:r>
              <a:rPr lang="cs-CZ" baseline="0" dirty="0" smtClean="0"/>
              <a:t> open source </a:t>
            </a:r>
            <a:r>
              <a:rPr lang="cs-CZ" baseline="0" dirty="0" err="1" smtClean="0"/>
              <a:t>compared</a:t>
            </a:r>
            <a:r>
              <a:rPr lang="cs-CZ" baseline="0" dirty="0" smtClean="0"/>
              <a:t> to </a:t>
            </a:r>
            <a:r>
              <a:rPr lang="cs-CZ" baseline="0" dirty="0" err="1" smtClean="0"/>
              <a:t>corporate</a:t>
            </a:r>
            <a:r>
              <a:rPr lang="cs-CZ" baseline="0" dirty="0" smtClean="0"/>
              <a:t> </a:t>
            </a:r>
            <a:r>
              <a:rPr lang="cs-CZ" baseline="0" dirty="0" err="1" smtClean="0"/>
              <a:t>environment</a:t>
            </a:r>
            <a:r>
              <a:rPr lang="cs-CZ" baseline="0" dirty="0" smtClean="0"/>
              <a:t>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98B67A-BB60-4C1B-BBBB-0D2D45F4F336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4468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5750250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4286802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6168082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1190907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1999071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548393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6924363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7920227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3050195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2365691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029013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227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tagram.com/plastmakers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hyperlink" Target="https://www.youtube.com/channel/UCleLIUaJMMMh3QzqmwOPM3Q" TargetMode="External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4907" y="1497259"/>
            <a:ext cx="8541807" cy="5656826"/>
          </a:xfrm>
          <a:prstGeom prst="rect">
            <a:avLst/>
          </a:prstGeom>
        </p:spPr>
      </p:pic>
      <p:sp>
        <p:nvSpPr>
          <p:cNvPr id="11" name="Obdélník 10"/>
          <p:cNvSpPr/>
          <p:nvPr/>
        </p:nvSpPr>
        <p:spPr>
          <a:xfrm>
            <a:off x="-1685586" y="-474159"/>
            <a:ext cx="14648771" cy="7743179"/>
          </a:xfrm>
          <a:prstGeom prst="rect">
            <a:avLst/>
          </a:prstGeom>
          <a:solidFill>
            <a:srgbClr val="000000">
              <a:alpha val="14902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Obdélník 3"/>
          <p:cNvSpPr/>
          <p:nvPr/>
        </p:nvSpPr>
        <p:spPr>
          <a:xfrm rot="1871790">
            <a:off x="-4894077" y="-4054930"/>
            <a:ext cx="9740026" cy="12206917"/>
          </a:xfrm>
          <a:prstGeom prst="rect">
            <a:avLst/>
          </a:prstGeom>
          <a:solidFill>
            <a:srgbClr val="1D1D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505325" y="349976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  <a:latin typeface="HelveticaNeueLT Com 35 Th" panose="020B0403020202020204" pitchFamily="34" charset="-18"/>
              </a:rPr>
              <a:t>4</a:t>
            </a: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/10</a:t>
            </a:r>
            <a:endParaRPr lang="cs-CZ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505325" y="2474893"/>
            <a:ext cx="330250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PLASTIC INJECTION</a:t>
            </a:r>
          </a:p>
          <a:p>
            <a:r>
              <a:rPr lang="cs-CZ" sz="28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MOULDING</a:t>
            </a:r>
            <a:endParaRPr lang="cs-CZ" sz="2800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7886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" t="22580" r="81692" b="19904"/>
          <a:stretch/>
        </p:blipFill>
        <p:spPr>
          <a:xfrm>
            <a:off x="11292681" y="6108700"/>
            <a:ext cx="569118" cy="569118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838200" y="6106696"/>
            <a:ext cx="3425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4 – INJECTION MOULIDING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3000" y="-33377"/>
            <a:ext cx="13603151" cy="692169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899"/>
          <a:stretch/>
        </p:blipFill>
        <p:spPr>
          <a:xfrm>
            <a:off x="-582998" y="-33377"/>
            <a:ext cx="7767570" cy="6921696"/>
          </a:xfrm>
          <a:prstGeom prst="rect">
            <a:avLst/>
          </a:prstGeom>
        </p:spPr>
      </p:pic>
      <p:cxnSp>
        <p:nvCxnSpPr>
          <p:cNvPr id="9" name="Přímá spojnice se šipkou 8"/>
          <p:cNvCxnSpPr/>
          <p:nvPr/>
        </p:nvCxnSpPr>
        <p:spPr>
          <a:xfrm flipV="1">
            <a:off x="5131029" y="3047547"/>
            <a:ext cx="2175092" cy="47524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ovéPole 9"/>
          <p:cNvSpPr txBox="1"/>
          <p:nvPr/>
        </p:nvSpPr>
        <p:spPr>
          <a:xfrm>
            <a:off x="2808277" y="3338121"/>
            <a:ext cx="23227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latin typeface="HelveticaNeueLT Com 35 Th" panose="020B0403020202020204" pitchFamily="34" charset="-18"/>
              </a:rPr>
              <a:t>HEATING ELEMENTS </a:t>
            </a:r>
            <a:endParaRPr lang="cs-CZ" dirty="0">
              <a:latin typeface="HelveticaNeueLT Com 35 Th" panose="020B0403020202020204" pitchFamily="34" charset="-18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9762224" y="4276287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latin typeface="HelveticaNeueLT Com 35 Th" panose="020B0403020202020204" pitchFamily="34" charset="-18"/>
              </a:rPr>
              <a:t>THERMOCOUPLES</a:t>
            </a:r>
            <a:endParaRPr lang="cs-CZ" dirty="0">
              <a:latin typeface="HelveticaNeueLT Com 35 Th" panose="020B0403020202020204" pitchFamily="34" charset="-18"/>
            </a:endParaRPr>
          </a:p>
        </p:txBody>
      </p:sp>
      <p:cxnSp>
        <p:nvCxnSpPr>
          <p:cNvPr id="13" name="Přímá spojnice se šipkou 12"/>
          <p:cNvCxnSpPr/>
          <p:nvPr/>
        </p:nvCxnSpPr>
        <p:spPr>
          <a:xfrm>
            <a:off x="5131029" y="3522787"/>
            <a:ext cx="2175092" cy="3043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se šipkou 13"/>
          <p:cNvCxnSpPr/>
          <p:nvPr/>
        </p:nvCxnSpPr>
        <p:spPr>
          <a:xfrm>
            <a:off x="5131029" y="3522787"/>
            <a:ext cx="2175092" cy="112283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se šipkou 14"/>
          <p:cNvCxnSpPr>
            <a:stCxn id="10" idx="3"/>
          </p:cNvCxnSpPr>
          <p:nvPr/>
        </p:nvCxnSpPr>
        <p:spPr>
          <a:xfrm>
            <a:off x="5131029" y="3522787"/>
            <a:ext cx="1812492" cy="186874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se šipkou 16"/>
          <p:cNvCxnSpPr>
            <a:stCxn id="12" idx="1"/>
          </p:cNvCxnSpPr>
          <p:nvPr/>
        </p:nvCxnSpPr>
        <p:spPr>
          <a:xfrm flipH="1" flipV="1">
            <a:off x="7405004" y="3522787"/>
            <a:ext cx="2357220" cy="93816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se šipkou 17"/>
          <p:cNvCxnSpPr>
            <a:stCxn id="12" idx="1"/>
          </p:cNvCxnSpPr>
          <p:nvPr/>
        </p:nvCxnSpPr>
        <p:spPr>
          <a:xfrm flipH="1">
            <a:off x="7382338" y="4460953"/>
            <a:ext cx="2379886" cy="5937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se šipkou 19"/>
          <p:cNvCxnSpPr/>
          <p:nvPr/>
        </p:nvCxnSpPr>
        <p:spPr>
          <a:xfrm>
            <a:off x="5057543" y="5713232"/>
            <a:ext cx="2054293" cy="31212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3999529" y="5511612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latin typeface="HelveticaNeueLT Com 35 Th" panose="020B0403020202020204" pitchFamily="34" charset="-18"/>
              </a:rPr>
              <a:t>NOZZLE</a:t>
            </a:r>
            <a:endParaRPr lang="cs-CZ" dirty="0"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7287733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0287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6" y="482315"/>
            <a:ext cx="7620000" cy="5572125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-151171" y="-103850"/>
            <a:ext cx="12418142" cy="7202224"/>
          </a:xfrm>
          <a:prstGeom prst="rect">
            <a:avLst/>
          </a:prstGeom>
          <a:solidFill>
            <a:srgbClr val="000000">
              <a:alpha val="53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2437017" y="3342630"/>
            <a:ext cx="7317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EXPLANATION OF WIRING DIAGRAM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838200" y="6106696"/>
            <a:ext cx="3425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4 – INJECTION MOULIDING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6986196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1D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838200" y="2834640"/>
            <a:ext cx="10515600" cy="14068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b="1" dirty="0" smtClean="0">
              <a:latin typeface="HelveticaNeueLT Com 35 Th" panose="020B0403020202020204" pitchFamily="34" charset="-18"/>
            </a:endParaRPr>
          </a:p>
          <a:p>
            <a:pPr marL="0" indent="0" algn="ctr">
              <a:buNone/>
            </a:pPr>
            <a:r>
              <a:rPr lang="cs-CZ" sz="2400" dirty="0">
                <a:solidFill>
                  <a:schemeClr val="bg1"/>
                </a:solidFill>
                <a:latin typeface="HelveticaNeueLT Com 35 Th" panose="020B0403020202020204" pitchFamily="34" charset="-18"/>
              </a:rPr>
              <a:t>PRODUCTION OF INJECTED MOULDED PARTS</a:t>
            </a:r>
            <a:endParaRPr lang="cs-CZ" sz="2400" b="1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838200" y="6106696"/>
            <a:ext cx="3425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4 – INJECTION MOULIDING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4758626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" t="22580" r="81692" b="19904"/>
          <a:stretch/>
        </p:blipFill>
        <p:spPr>
          <a:xfrm>
            <a:off x="11292681" y="6108700"/>
            <a:ext cx="569118" cy="569118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838200" y="6106696"/>
            <a:ext cx="3425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4 – INJECTION MOULIDING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2437017" y="3157964"/>
            <a:ext cx="73179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>
                <a:latin typeface="HelveticaNeueLT Com 35 Th" panose="020B0403020202020204" pitchFamily="34" charset="-18"/>
              </a:rPr>
              <a:t>DESCRIPTION OF DIFFERENT MOULD CONSTRUCTION PRESS VS. INJECTION</a:t>
            </a:r>
            <a:endParaRPr lang="cs-CZ" sz="2400" dirty="0" smtClean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6293736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764" y="0"/>
            <a:ext cx="10458450" cy="7843838"/>
          </a:xfrm>
          <a:prstGeom prst="rect">
            <a:avLst/>
          </a:prstGeom>
        </p:spPr>
      </p:pic>
      <p:sp>
        <p:nvSpPr>
          <p:cNvPr id="20" name="Obdélník 19"/>
          <p:cNvSpPr/>
          <p:nvPr/>
        </p:nvSpPr>
        <p:spPr>
          <a:xfrm>
            <a:off x="-151171" y="-103850"/>
            <a:ext cx="12418142" cy="7202224"/>
          </a:xfrm>
          <a:prstGeom prst="rect">
            <a:avLst/>
          </a:prstGeom>
          <a:solidFill>
            <a:srgbClr val="000000">
              <a:alpha val="53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 rot="20488908">
            <a:off x="-3412354" y="-1261340"/>
            <a:ext cx="9740026" cy="12206917"/>
          </a:xfrm>
          <a:prstGeom prst="rect">
            <a:avLst/>
          </a:prstGeom>
          <a:solidFill>
            <a:srgbClr val="1D1D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5686684" y="597079"/>
            <a:ext cx="7317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INJECTION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-501911" y="616129"/>
            <a:ext cx="7317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PRESS</a:t>
            </a:r>
          </a:p>
        </p:txBody>
      </p:sp>
      <p:sp>
        <p:nvSpPr>
          <p:cNvPr id="19" name="TextovéPole 18"/>
          <p:cNvSpPr txBox="1"/>
          <p:nvPr/>
        </p:nvSpPr>
        <p:spPr>
          <a:xfrm>
            <a:off x="838200" y="6106696"/>
            <a:ext cx="3425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4 – INJECTION MOULIDING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21" name="Obrázek 2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22" name="Šipka dolů 21"/>
          <p:cNvSpPr/>
          <p:nvPr/>
        </p:nvSpPr>
        <p:spPr>
          <a:xfrm>
            <a:off x="2442697" y="1373010"/>
            <a:ext cx="1428750" cy="1581150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Šipka dolů 22"/>
          <p:cNvSpPr/>
          <p:nvPr/>
        </p:nvSpPr>
        <p:spPr>
          <a:xfrm rot="10800000">
            <a:off x="2442697" y="4311649"/>
            <a:ext cx="1428750" cy="1581150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Šipka dolů 23"/>
          <p:cNvSpPr/>
          <p:nvPr/>
        </p:nvSpPr>
        <p:spPr>
          <a:xfrm>
            <a:off x="8285781" y="4334864"/>
            <a:ext cx="1428750" cy="1581150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Šipka dolů 24"/>
          <p:cNvSpPr/>
          <p:nvPr/>
        </p:nvSpPr>
        <p:spPr>
          <a:xfrm rot="10800000">
            <a:off x="8290129" y="1763984"/>
            <a:ext cx="1428750" cy="1581150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Obdélník 25"/>
          <p:cNvSpPr/>
          <p:nvPr/>
        </p:nvSpPr>
        <p:spPr>
          <a:xfrm>
            <a:off x="2057400" y="3345134"/>
            <a:ext cx="2244838" cy="2092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" name="Obdélník 26"/>
          <p:cNvSpPr/>
          <p:nvPr/>
        </p:nvSpPr>
        <p:spPr>
          <a:xfrm>
            <a:off x="2057400" y="3862718"/>
            <a:ext cx="2244838" cy="2092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0" name="Obdélník 29"/>
          <p:cNvSpPr/>
          <p:nvPr/>
        </p:nvSpPr>
        <p:spPr>
          <a:xfrm>
            <a:off x="8130602" y="3570350"/>
            <a:ext cx="1739108" cy="552351"/>
          </a:xfrm>
          <a:prstGeom prst="rect">
            <a:avLst/>
          </a:prstGeom>
          <a:noFill/>
          <a:ln w="1968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86332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7.40741E-7 L -4.375E-6 0.0437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17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3.7037E-6 L -1.04167E-6 0.0842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21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0930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65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2.59259E-6 L -4.375E-6 -0.0328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764" y="0"/>
            <a:ext cx="10458450" cy="7843838"/>
          </a:xfrm>
          <a:prstGeom prst="rect">
            <a:avLst/>
          </a:prstGeom>
        </p:spPr>
      </p:pic>
      <p:sp>
        <p:nvSpPr>
          <p:cNvPr id="20" name="Obdélník 19"/>
          <p:cNvSpPr/>
          <p:nvPr/>
        </p:nvSpPr>
        <p:spPr>
          <a:xfrm>
            <a:off x="-151171" y="-103850"/>
            <a:ext cx="12418142" cy="7202224"/>
          </a:xfrm>
          <a:prstGeom prst="rect">
            <a:avLst/>
          </a:prstGeom>
          <a:solidFill>
            <a:srgbClr val="000000">
              <a:alpha val="53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 rot="20488908">
            <a:off x="-3412354" y="-1261340"/>
            <a:ext cx="9740026" cy="12206917"/>
          </a:xfrm>
          <a:prstGeom prst="rect">
            <a:avLst/>
          </a:prstGeom>
          <a:solidFill>
            <a:srgbClr val="1D1D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5686684" y="597079"/>
            <a:ext cx="7317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INJECTION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-501911" y="616129"/>
            <a:ext cx="7317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PRESS</a:t>
            </a:r>
          </a:p>
        </p:txBody>
      </p:sp>
      <p:sp>
        <p:nvSpPr>
          <p:cNvPr id="19" name="TextovéPole 18"/>
          <p:cNvSpPr txBox="1"/>
          <p:nvPr/>
        </p:nvSpPr>
        <p:spPr>
          <a:xfrm>
            <a:off x="838200" y="6106696"/>
            <a:ext cx="3425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4 – INJECTION MOULIDING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21" name="Obrázek 2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16" name="Zástupný symbol pro obsah 2"/>
          <p:cNvSpPr>
            <a:spLocks noGrp="1"/>
          </p:cNvSpPr>
          <p:nvPr>
            <p:ph idx="1"/>
          </p:nvPr>
        </p:nvSpPr>
        <p:spPr>
          <a:xfrm>
            <a:off x="1340972" y="1436353"/>
            <a:ext cx="3632200" cy="378182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cs-CZ" b="1" dirty="0" smtClean="0">
              <a:latin typeface="HelveticaNeueLT Com 35 Th" panose="020B0403020202020204" pitchFamily="34" charset="-18"/>
            </a:endParaRPr>
          </a:p>
          <a:p>
            <a:pPr marL="0" indent="0" algn="ctr">
              <a:buNone/>
            </a:pPr>
            <a:r>
              <a:rPr lang="cs-CZ" sz="24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GOOD STIFFNESS</a:t>
            </a:r>
          </a:p>
          <a:p>
            <a:pPr marL="0" indent="0" algn="ctr">
              <a:buNone/>
            </a:pPr>
            <a:endParaRPr lang="cs-CZ" sz="2400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  <a:p>
            <a:pPr marL="0" indent="0" algn="ctr">
              <a:buNone/>
            </a:pPr>
            <a:r>
              <a:rPr lang="cs-CZ" sz="24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PRODUCTION OF BIGGER PARTS</a:t>
            </a:r>
          </a:p>
          <a:p>
            <a:pPr marL="0" indent="0" algn="ctr">
              <a:buNone/>
            </a:pPr>
            <a:endParaRPr lang="cs-CZ" sz="2400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  <a:p>
            <a:pPr marL="0" indent="0" algn="ctr">
              <a:buNone/>
            </a:pPr>
            <a:r>
              <a:rPr lang="cs-CZ" sz="24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SIMPLE PART SHAPE</a:t>
            </a:r>
          </a:p>
          <a:p>
            <a:pPr marL="0" indent="0" algn="ctr">
              <a:buNone/>
            </a:pPr>
            <a:endParaRPr lang="cs-CZ" sz="2400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  <a:p>
            <a:pPr marL="0" indent="0" algn="ctr">
              <a:buNone/>
            </a:pPr>
            <a:r>
              <a:rPr lang="cs-CZ" sz="24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GOOD HEAT TRANSFER</a:t>
            </a:r>
          </a:p>
        </p:txBody>
      </p:sp>
      <p:sp>
        <p:nvSpPr>
          <p:cNvPr id="18" name="Zástupný symbol pro obsah 2"/>
          <p:cNvSpPr txBox="1">
            <a:spLocks/>
          </p:cNvSpPr>
          <p:nvPr/>
        </p:nvSpPr>
        <p:spPr>
          <a:xfrm>
            <a:off x="7529567" y="1436353"/>
            <a:ext cx="3632200" cy="378182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cs-CZ" b="1" dirty="0" smtClean="0">
              <a:latin typeface="HelveticaNeueLT Com 35 Th" panose="020B0403020202020204" pitchFamily="34" charset="-18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cs-CZ" sz="24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GOOD STIFFNESS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cs-CZ" sz="2400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cs-CZ" sz="24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USUALLY MAX. PART WEIGHT 130g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cs-CZ" sz="2400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cs-CZ" sz="24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COMPLEX SHAPE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cs-CZ" sz="2400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cs-CZ" sz="24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AIR VENTING SYSTEM</a:t>
            </a:r>
          </a:p>
        </p:txBody>
      </p:sp>
    </p:spTree>
    <p:extLst>
      <p:ext uri="{BB962C8B-B14F-4D97-AF65-F5344CB8AC3E}">
        <p14:creationId xmlns:p14="http://schemas.microsoft.com/office/powerpoint/2010/main" val="646733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  <p:bldP spid="18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ok inside injection mould_1080pFHR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4942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04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1D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838200" y="2834640"/>
            <a:ext cx="10515600" cy="14068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b="1" dirty="0" smtClean="0">
              <a:latin typeface="HelveticaNeueLT Com 35 Th" panose="020B0403020202020204" pitchFamily="34" charset="-18"/>
            </a:endParaRPr>
          </a:p>
          <a:p>
            <a:pPr marL="0" indent="0" algn="ctr">
              <a:buNone/>
            </a:pPr>
            <a:r>
              <a:rPr lang="cs-CZ" sz="24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ASSEMBLY CLOCK AND CLIPBOARD A4</a:t>
            </a:r>
            <a:endParaRPr lang="cs-CZ" sz="2400" b="1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838200" y="6106696"/>
            <a:ext cx="3425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4 – INJECTION MOULIDING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41470202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" t="22580" r="81692" b="19904"/>
          <a:stretch/>
        </p:blipFill>
        <p:spPr>
          <a:xfrm>
            <a:off x="11292681" y="6108700"/>
            <a:ext cx="569118" cy="569118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838200" y="6106696"/>
            <a:ext cx="3425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4 – INJECTION MOULIDING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2437017" y="3157964"/>
            <a:ext cx="73179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RECOMMENDED MATERIALS FOR INJECTION MOULDING ARE: PP, HDPE</a:t>
            </a:r>
          </a:p>
        </p:txBody>
      </p:sp>
    </p:spTree>
    <p:extLst>
      <p:ext uri="{BB962C8B-B14F-4D97-AF65-F5344CB8AC3E}">
        <p14:creationId xmlns:p14="http://schemas.microsoft.com/office/powerpoint/2010/main" val="27077530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1D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838200" y="2782412"/>
            <a:ext cx="10515600" cy="16659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b="1" dirty="0" smtClean="0">
              <a:latin typeface="HelveticaNeueLT Com 35 Th" panose="020B0403020202020204" pitchFamily="34" charset="-18"/>
            </a:endParaRPr>
          </a:p>
          <a:p>
            <a:pPr marL="0" indent="0" algn="ctr">
              <a:buNone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QUICK RECAP OF COMPRESSION MOULDING</a:t>
            </a:r>
            <a:endParaRPr lang="cs-CZ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838200" y="6106696"/>
            <a:ext cx="3425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4 – INJECTION MOULIDING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5752621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1D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838200" y="2834640"/>
            <a:ext cx="10515600" cy="14068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b="1" dirty="0" smtClean="0">
              <a:latin typeface="HelveticaNeueLT Com 35 Th" panose="020B0403020202020204" pitchFamily="34" charset="-18"/>
            </a:endParaRPr>
          </a:p>
          <a:p>
            <a:pPr marL="0" indent="0" algn="ctr">
              <a:buNone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SEE U NEXT TIME</a:t>
            </a:r>
            <a:endParaRPr lang="cs-CZ" b="1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838200" y="6106696"/>
            <a:ext cx="3425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4 – INJECTION MOULIDING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9258825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 rot="1871790">
            <a:off x="-4894077" y="-4054930"/>
            <a:ext cx="9740026" cy="12206917"/>
          </a:xfrm>
          <a:prstGeom prst="rect">
            <a:avLst/>
          </a:prstGeom>
          <a:solidFill>
            <a:srgbClr val="1D1D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523613" y="3167389"/>
            <a:ext cx="17681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CONTACT</a:t>
            </a:r>
            <a:endParaRPr lang="cs-CZ" sz="2800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1097546" y="2414070"/>
            <a:ext cx="10764253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cs-CZ" dirty="0" smtClean="0">
                <a:latin typeface="HelveticaNeueLT Com 35 Th" panose="020B0403020202020204" pitchFamily="34" charset="-18"/>
              </a:rPr>
              <a:t>ING. TOMAS KOLECAR</a:t>
            </a:r>
          </a:p>
          <a:p>
            <a:pPr algn="r">
              <a:lnSpc>
                <a:spcPct val="150000"/>
              </a:lnSpc>
            </a:pPr>
            <a:r>
              <a:rPr lang="cs-CZ" dirty="0" smtClean="0">
                <a:latin typeface="HelveticaNeueLT Com 35 Th" panose="020B0403020202020204" pitchFamily="34" charset="-18"/>
              </a:rPr>
              <a:t>INFO@PLASTMAKERS.COM</a:t>
            </a:r>
          </a:p>
          <a:p>
            <a:pPr algn="r">
              <a:lnSpc>
                <a:spcPct val="150000"/>
              </a:lnSpc>
            </a:pPr>
            <a:r>
              <a:rPr lang="cs-CZ" dirty="0" smtClean="0">
                <a:latin typeface="HelveticaNeueLT Com 35 Th" panose="020B0403020202020204" pitchFamily="34" charset="-18"/>
              </a:rPr>
              <a:t>WWW.PLASTMAKERS.COM</a:t>
            </a:r>
          </a:p>
          <a:p>
            <a:pPr algn="r">
              <a:lnSpc>
                <a:spcPct val="150000"/>
              </a:lnSpc>
            </a:pPr>
            <a:r>
              <a:rPr lang="cs-CZ" dirty="0" smtClean="0">
                <a:latin typeface="HelveticaNeueLT Com 35 Th" panose="020B0403020202020204" pitchFamily="34" charset="-18"/>
              </a:rPr>
              <a:t>+420 739 122 662</a:t>
            </a:r>
          </a:p>
          <a:p>
            <a:pPr algn="r">
              <a:lnSpc>
                <a:spcPct val="150000"/>
              </a:lnSpc>
            </a:pPr>
            <a:r>
              <a:rPr lang="cs-CZ" dirty="0" smtClean="0">
                <a:latin typeface="HelveticaNeueLT Com 35 Th" panose="020B0403020202020204" pitchFamily="34" charset="-18"/>
              </a:rPr>
              <a:t>CZECH REPUBLIC - EUROPE</a:t>
            </a:r>
          </a:p>
          <a:p>
            <a:pPr algn="r">
              <a:lnSpc>
                <a:spcPct val="150000"/>
              </a:lnSpc>
            </a:pPr>
            <a:endParaRPr lang="cs-CZ" dirty="0" smtClean="0">
              <a:latin typeface="HelveticaNeueLT Com 35 Th" panose="020B0403020202020204" pitchFamily="34" charset="-18"/>
            </a:endParaRPr>
          </a:p>
          <a:p>
            <a:pPr algn="r">
              <a:lnSpc>
                <a:spcPct val="150000"/>
              </a:lnSpc>
            </a:pPr>
            <a:endParaRPr lang="cs-CZ" dirty="0">
              <a:latin typeface="HelveticaNeueLT Com 35 Th" panose="020B0403020202020204" pitchFamily="34" charset="-18"/>
            </a:endParaRPr>
          </a:p>
        </p:txBody>
      </p:sp>
      <p:pic>
        <p:nvPicPr>
          <p:cNvPr id="12" name="Obrázek 11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10969" y="4768132"/>
            <a:ext cx="473673" cy="473673"/>
          </a:xfrm>
          <a:prstGeom prst="rect">
            <a:avLst/>
          </a:prstGeom>
        </p:spPr>
      </p:pic>
      <p:pic>
        <p:nvPicPr>
          <p:cNvPr id="16" name="Obrázek 15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2649" y="4871234"/>
            <a:ext cx="1273038" cy="28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4346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ázek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812800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-147484" y="-147484"/>
            <a:ext cx="12418142" cy="7202224"/>
          </a:xfrm>
          <a:prstGeom prst="rect">
            <a:avLst/>
          </a:prstGeom>
          <a:solidFill>
            <a:srgbClr val="000000">
              <a:alpha val="47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838200" y="655319"/>
            <a:ext cx="10515600" cy="35861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dirty="0" smtClean="0">
              <a:latin typeface="HelveticaNeueLT Com 35 Th" panose="020B0403020202020204" pitchFamily="34" charset="-18"/>
            </a:endParaRPr>
          </a:p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1/4 WHICH MATERIALS DOES NOT CONSIST TETRAPAK FOOD PACKAGE</a:t>
            </a:r>
            <a:r>
              <a:rPr lang="en-US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?</a:t>
            </a:r>
            <a:endParaRPr lang="cs-CZ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  <a:p>
            <a:pPr marL="514350" indent="-514350">
              <a:buAutoNum type="alphaLcParenR"/>
            </a:pPr>
            <a:r>
              <a:rPr lang="cs-CZ" dirty="0" err="1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plastic</a:t>
            </a: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 </a:t>
            </a:r>
            <a:r>
              <a:rPr lang="cs-CZ" dirty="0" err="1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layers</a:t>
            </a:r>
            <a:endParaRPr lang="cs-CZ" dirty="0" smtClean="0">
              <a:solidFill>
                <a:schemeClr val="bg1"/>
              </a:solidFill>
              <a:latin typeface="HelveticaNeueLT Com 35 Th" panose="020B0403020202020204" pitchFamily="34" charset="-18"/>
              <a:ea typeface="Roboto" pitchFamily="2" charset="0"/>
            </a:endParaRPr>
          </a:p>
          <a:p>
            <a:pPr marL="514350" indent="-514350">
              <a:buAutoNum type="alphaLcParenR"/>
            </a:pPr>
            <a:r>
              <a:rPr lang="cs-CZ" dirty="0" err="1" smtClean="0">
                <a:solidFill>
                  <a:schemeClr val="bg1"/>
                </a:solidFill>
                <a:latin typeface="HelveticaNeueLT Com 35 Th" panose="020B0403020202020204" pitchFamily="34" charset="-18"/>
                <a:ea typeface="Roboto" pitchFamily="2" charset="0"/>
              </a:rPr>
              <a:t>cardboard</a:t>
            </a:r>
            <a:endParaRPr lang="cs-CZ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  <a:p>
            <a:pPr marL="514350" indent="-514350">
              <a:buFont typeface="Arial" panose="020B0604020202020204" pitchFamily="34" charset="0"/>
              <a:buAutoNum type="alphaLcParenR"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aluminium </a:t>
            </a:r>
          </a:p>
          <a:p>
            <a:pPr marL="514350" indent="-514350">
              <a:buFont typeface="Arial" panose="020B0604020202020204" pitchFamily="34" charset="0"/>
              <a:buAutoNum type="alphaLcParenR"/>
            </a:pPr>
            <a:r>
              <a:rPr lang="cs-CZ" dirty="0" err="1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rubber</a:t>
            </a:r>
            <a:endParaRPr lang="cs-CZ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cxnSp>
        <p:nvCxnSpPr>
          <p:cNvPr id="8" name="Přímá spojnice 7"/>
          <p:cNvCxnSpPr/>
          <p:nvPr/>
        </p:nvCxnSpPr>
        <p:spPr>
          <a:xfrm>
            <a:off x="838200" y="2839135"/>
            <a:ext cx="27051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/>
        </p:nvCxnSpPr>
        <p:spPr>
          <a:xfrm>
            <a:off x="838200" y="2312721"/>
            <a:ext cx="27051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Obrázek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cxnSp>
        <p:nvCxnSpPr>
          <p:cNvPr id="17" name="Přímá spojnice 16"/>
          <p:cNvCxnSpPr/>
          <p:nvPr/>
        </p:nvCxnSpPr>
        <p:spPr>
          <a:xfrm>
            <a:off x="838200" y="3334435"/>
            <a:ext cx="27051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ovéPole 18"/>
          <p:cNvSpPr txBox="1"/>
          <p:nvPr/>
        </p:nvSpPr>
        <p:spPr>
          <a:xfrm>
            <a:off x="838200" y="6106696"/>
            <a:ext cx="3425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4 – INJECTION MOULIDING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9068492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When It Comes To Microplastics, Some Seafood May Be Riski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155" y="-612724"/>
            <a:ext cx="12339484" cy="8226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délník 4"/>
          <p:cNvSpPr/>
          <p:nvPr/>
        </p:nvSpPr>
        <p:spPr>
          <a:xfrm>
            <a:off x="-147484" y="-147484"/>
            <a:ext cx="12418142" cy="7202224"/>
          </a:xfrm>
          <a:prstGeom prst="rect">
            <a:avLst/>
          </a:prstGeom>
          <a:solidFill>
            <a:srgbClr val="000000">
              <a:alpha val="41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838200" y="655319"/>
            <a:ext cx="10515600" cy="35861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dirty="0" smtClean="0">
              <a:latin typeface="HelveticaNeueLT Com 35 Th" panose="020B0403020202020204" pitchFamily="34" charset="-18"/>
            </a:endParaRPr>
          </a:p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2/4 </a:t>
            </a:r>
            <a:r>
              <a:rPr lang="en-US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MICROPLASTICS ARE FRAGMENTS OF ANY TYPE OF PLASTIC LESS THAN </a:t>
            </a: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____ </a:t>
            </a:r>
            <a:r>
              <a:rPr lang="en-US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IN LENGTH</a:t>
            </a:r>
            <a:endParaRPr lang="cs-CZ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  <a:p>
            <a:pPr marL="514350" indent="-514350">
              <a:buAutoNum type="alphaUcParenR"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5mm</a:t>
            </a:r>
          </a:p>
          <a:p>
            <a:pPr marL="514350" indent="-514350">
              <a:buAutoNum type="alphaUcParenR"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10mm</a:t>
            </a:r>
          </a:p>
          <a:p>
            <a:pPr marL="514350" indent="-514350">
              <a:buAutoNum type="alphaUcParenR"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15mm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838200" y="6106696"/>
            <a:ext cx="3425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4 – INJECTION MOULIDING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  <p:cxnSp>
        <p:nvCxnSpPr>
          <p:cNvPr id="12" name="Přímá spojnice 11"/>
          <p:cNvCxnSpPr/>
          <p:nvPr/>
        </p:nvCxnSpPr>
        <p:spPr>
          <a:xfrm>
            <a:off x="838200" y="3334435"/>
            <a:ext cx="27051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/>
          <p:cNvCxnSpPr/>
          <p:nvPr/>
        </p:nvCxnSpPr>
        <p:spPr>
          <a:xfrm>
            <a:off x="838200" y="2808021"/>
            <a:ext cx="27051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653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I kdyby už nevznikl jediný kus plastu, do konce života máme co dělat, tvrdí  autoři recyklovaného nábytku Plastic Guys | StartupJobs.c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95551"/>
            <a:ext cx="12192000" cy="11305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délník 4"/>
          <p:cNvSpPr/>
          <p:nvPr/>
        </p:nvSpPr>
        <p:spPr>
          <a:xfrm>
            <a:off x="-304800" y="-147484"/>
            <a:ext cx="12575458" cy="7226710"/>
          </a:xfrm>
          <a:prstGeom prst="rect">
            <a:avLst/>
          </a:prstGeom>
          <a:solidFill>
            <a:srgbClr val="000000">
              <a:alpha val="54902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838200" y="655319"/>
            <a:ext cx="10515600" cy="35861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dirty="0" smtClean="0">
              <a:latin typeface="HelveticaNeueLT Com 35 Th" panose="020B0403020202020204" pitchFamily="34" charset="-18"/>
            </a:endParaRPr>
          </a:p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3/4 HOW WOULD YOU DESCRIBE COMPRESSION MOULDING OR SHEETPRESS TECHNOLOGY? </a:t>
            </a:r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14" name="TextovéPole 13"/>
          <p:cNvSpPr txBox="1"/>
          <p:nvPr/>
        </p:nvSpPr>
        <p:spPr>
          <a:xfrm>
            <a:off x="838200" y="6106696"/>
            <a:ext cx="3425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4 – INJECTION MOULIDING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7159154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3679" y="2197742"/>
            <a:ext cx="4087479" cy="4087479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-210100" y="-589624"/>
            <a:ext cx="12418142" cy="7668850"/>
          </a:xfrm>
          <a:prstGeom prst="rect">
            <a:avLst/>
          </a:prstGeom>
          <a:solidFill>
            <a:srgbClr val="000000">
              <a:alpha val="47059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838200" y="655319"/>
            <a:ext cx="10515600" cy="35861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dirty="0" smtClean="0">
              <a:latin typeface="HelveticaNeueLT Com 35 Th" panose="020B0403020202020204" pitchFamily="34" charset="-18"/>
            </a:endParaRPr>
          </a:p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4/4 WHICH COMPANY FROM THE LIST </a:t>
            </a:r>
            <a:r>
              <a:rPr lang="cs-CZ" u="sng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IS NOT </a:t>
            </a: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BASED ON „OPEN SOURCE“?</a:t>
            </a:r>
          </a:p>
          <a:p>
            <a:pPr marL="514350" indent="-514350">
              <a:buAutoNum type="alphaUcParenR"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PRECIOUS PLASTIC</a:t>
            </a:r>
          </a:p>
          <a:p>
            <a:pPr marL="514350" indent="-514350">
              <a:buAutoNum type="alphaUcParenR"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COCA COLA</a:t>
            </a:r>
          </a:p>
          <a:p>
            <a:pPr marL="514350" indent="-514350">
              <a:buAutoNum type="alphaUcParenR"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WIKIPEDIA</a:t>
            </a:r>
          </a:p>
          <a:p>
            <a:pPr marL="0" indent="0">
              <a:buNone/>
            </a:pPr>
            <a:endParaRPr lang="cs-CZ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  <a:p>
            <a:pPr marL="0" indent="0">
              <a:buNone/>
            </a:pPr>
            <a:endParaRPr lang="cs-CZ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  <a:p>
            <a:pPr marL="0" indent="0">
              <a:buNone/>
            </a:pPr>
            <a:endParaRPr lang="cs-CZ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cxnSp>
        <p:nvCxnSpPr>
          <p:cNvPr id="9" name="Přímá spojnice 8"/>
          <p:cNvCxnSpPr/>
          <p:nvPr/>
        </p:nvCxnSpPr>
        <p:spPr>
          <a:xfrm>
            <a:off x="990600" y="3337611"/>
            <a:ext cx="215265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/>
          <p:cNvCxnSpPr/>
          <p:nvPr/>
        </p:nvCxnSpPr>
        <p:spPr>
          <a:xfrm>
            <a:off x="838200" y="2280934"/>
            <a:ext cx="38481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13" name="TextovéPole 12"/>
          <p:cNvSpPr txBox="1"/>
          <p:nvPr/>
        </p:nvSpPr>
        <p:spPr>
          <a:xfrm>
            <a:off x="838200" y="6106696"/>
            <a:ext cx="3425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4 – INJECTION MOULIDING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2382193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2437017" y="3157964"/>
            <a:ext cx="73179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PREPARATION OF MATERIAL AND TOOLS FOR COMPRESSION MOULDING (CLOCK + CLIPBOARD)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" t="22580" r="81692" b="19904"/>
          <a:stretch/>
        </p:blipFill>
        <p:spPr>
          <a:xfrm>
            <a:off x="11292681" y="6108700"/>
            <a:ext cx="569118" cy="569118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838200" y="6106696"/>
            <a:ext cx="3425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4 – INJECTION MOULIDING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2641846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jection Molding Animation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0866" end="30593.984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4890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2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26669" y="866929"/>
            <a:ext cx="10058400" cy="5118019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929" y="853362"/>
            <a:ext cx="10058400" cy="5118019"/>
          </a:xfrm>
          <a:prstGeom prst="rect">
            <a:avLst/>
          </a:prstGeom>
        </p:spPr>
      </p:pic>
      <p:cxnSp>
        <p:nvCxnSpPr>
          <p:cNvPr id="9" name="Přímá spojnice se šipkou 8"/>
          <p:cNvCxnSpPr/>
          <p:nvPr/>
        </p:nvCxnSpPr>
        <p:spPr>
          <a:xfrm flipH="1">
            <a:off x="2858928" y="2722356"/>
            <a:ext cx="1953504" cy="89350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ovéPole 29"/>
          <p:cNvSpPr txBox="1"/>
          <p:nvPr/>
        </p:nvSpPr>
        <p:spPr>
          <a:xfrm>
            <a:off x="4958440" y="1985147"/>
            <a:ext cx="2081019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latin typeface="HelveticaNeueLT Com 35 Th" panose="020B0403020202020204" pitchFamily="34" charset="-18"/>
              </a:rPr>
              <a:t>LEVER</a:t>
            </a:r>
          </a:p>
          <a:p>
            <a:endParaRPr lang="cs-CZ" dirty="0">
              <a:latin typeface="HelveticaNeueLT Com 35 Th" panose="020B0403020202020204" pitchFamily="34" charset="-18"/>
            </a:endParaRPr>
          </a:p>
          <a:p>
            <a:r>
              <a:rPr lang="cs-CZ" dirty="0" smtClean="0">
                <a:latin typeface="HelveticaNeueLT Com 35 Th" panose="020B0403020202020204" pitchFamily="34" charset="-18"/>
              </a:rPr>
              <a:t>ELECTROBOX</a:t>
            </a:r>
          </a:p>
          <a:p>
            <a:endParaRPr lang="cs-CZ" dirty="0">
              <a:latin typeface="HelveticaNeueLT Com 35 Th" panose="020B0403020202020204" pitchFamily="34" charset="-18"/>
            </a:endParaRPr>
          </a:p>
          <a:p>
            <a:r>
              <a:rPr lang="cs-CZ" dirty="0" smtClean="0">
                <a:latin typeface="HelveticaNeueLT Com 35 Th" panose="020B0403020202020204" pitchFamily="34" charset="-18"/>
              </a:rPr>
              <a:t>FEEDING INLET</a:t>
            </a:r>
          </a:p>
          <a:p>
            <a:endParaRPr lang="cs-CZ" dirty="0">
              <a:latin typeface="HelveticaNeueLT Com 35 Th" panose="020B0403020202020204" pitchFamily="34" charset="-18"/>
            </a:endParaRPr>
          </a:p>
          <a:p>
            <a:r>
              <a:rPr lang="cs-CZ" dirty="0" smtClean="0">
                <a:latin typeface="HelveticaNeueLT Com 35 Th" panose="020B0403020202020204" pitchFamily="34" charset="-18"/>
              </a:rPr>
              <a:t>BARREL</a:t>
            </a:r>
          </a:p>
          <a:p>
            <a:endParaRPr lang="cs-CZ" dirty="0" smtClean="0">
              <a:latin typeface="HelveticaNeueLT Com 35 Th" panose="020B0403020202020204" pitchFamily="34" charset="-18"/>
            </a:endParaRPr>
          </a:p>
          <a:p>
            <a:r>
              <a:rPr lang="cs-CZ" dirty="0" smtClean="0">
                <a:latin typeface="HelveticaNeueLT Com 35 Th" panose="020B0403020202020204" pitchFamily="34" charset="-18"/>
              </a:rPr>
              <a:t>FRAME ON WALL</a:t>
            </a:r>
          </a:p>
          <a:p>
            <a:endParaRPr lang="cs-CZ" dirty="0" smtClean="0">
              <a:latin typeface="HelveticaNeueLT Com 35 Th" panose="020B0403020202020204" pitchFamily="34" charset="-18"/>
            </a:endParaRPr>
          </a:p>
          <a:p>
            <a:r>
              <a:rPr lang="cs-CZ" dirty="0" smtClean="0">
                <a:latin typeface="HelveticaNeueLT Com 35 Th" panose="020B0403020202020204" pitchFamily="34" charset="-18"/>
              </a:rPr>
              <a:t>FRAME ON FLOOR</a:t>
            </a:r>
            <a:endParaRPr lang="cs-CZ" dirty="0">
              <a:latin typeface="HelveticaNeueLT Com 35 Th" panose="020B0403020202020204" pitchFamily="34" charset="-18"/>
            </a:endParaRPr>
          </a:p>
          <a:p>
            <a:endParaRPr lang="cs-CZ" dirty="0" smtClean="0">
              <a:latin typeface="HelveticaNeueLT Com 35 Th" panose="020B0403020202020204" pitchFamily="34" charset="-18"/>
            </a:endParaRPr>
          </a:p>
          <a:p>
            <a:endParaRPr lang="cs-CZ" dirty="0">
              <a:latin typeface="HelveticaNeueLT Com 35 Th" panose="020B0403020202020204" pitchFamily="34" charset="-18"/>
            </a:endParaRPr>
          </a:p>
          <a:p>
            <a:endParaRPr lang="cs-CZ" dirty="0">
              <a:latin typeface="HelveticaNeueLT Com 35 Th" panose="020B0403020202020204" pitchFamily="34" charset="-18"/>
            </a:endParaRPr>
          </a:p>
        </p:txBody>
      </p:sp>
      <p:cxnSp>
        <p:nvCxnSpPr>
          <p:cNvPr id="32" name="Přímá spojnice se šipkou 31"/>
          <p:cNvCxnSpPr/>
          <p:nvPr/>
        </p:nvCxnSpPr>
        <p:spPr>
          <a:xfrm flipH="1">
            <a:off x="3209048" y="2148114"/>
            <a:ext cx="1603383" cy="1865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se šipkou 33"/>
          <p:cNvCxnSpPr/>
          <p:nvPr/>
        </p:nvCxnSpPr>
        <p:spPr>
          <a:xfrm flipV="1">
            <a:off x="6831731" y="3795640"/>
            <a:ext cx="1673640" cy="60491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římá spojnice se šipkou 35"/>
          <p:cNvCxnSpPr/>
          <p:nvPr/>
        </p:nvCxnSpPr>
        <p:spPr>
          <a:xfrm flipH="1">
            <a:off x="4085335" y="4934857"/>
            <a:ext cx="873106" cy="8712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Přímá spojnice se šipkou 46"/>
          <p:cNvCxnSpPr/>
          <p:nvPr/>
        </p:nvCxnSpPr>
        <p:spPr>
          <a:xfrm flipH="1">
            <a:off x="3367314" y="3236648"/>
            <a:ext cx="1445117" cy="37921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Přímá spojnice se šipkou 47"/>
          <p:cNvCxnSpPr/>
          <p:nvPr/>
        </p:nvCxnSpPr>
        <p:spPr>
          <a:xfrm flipH="1">
            <a:off x="3186126" y="3882764"/>
            <a:ext cx="1566656" cy="38089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Obrázek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" t="22580" r="81692" b="19904"/>
          <a:stretch/>
        </p:blipFill>
        <p:spPr>
          <a:xfrm>
            <a:off x="11292681" y="6108700"/>
            <a:ext cx="569118" cy="569118"/>
          </a:xfrm>
          <a:prstGeom prst="rect">
            <a:avLst/>
          </a:prstGeom>
        </p:spPr>
      </p:pic>
      <p:sp>
        <p:nvSpPr>
          <p:cNvPr id="16" name="TextovéPole 15"/>
          <p:cNvSpPr txBox="1"/>
          <p:nvPr/>
        </p:nvSpPr>
        <p:spPr>
          <a:xfrm>
            <a:off x="838200" y="6106696"/>
            <a:ext cx="3425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4 – INJECTION MOULIDING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8540806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3795</TotalTime>
  <Words>396</Words>
  <Application>Microsoft Office PowerPoint</Application>
  <PresentationFormat>Širokoúhlá obrazovka</PresentationFormat>
  <Paragraphs>115</Paragraphs>
  <Slides>21</Slides>
  <Notes>14</Notes>
  <HiddenSlides>0</HiddenSlides>
  <MMClips>2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HelveticaNeueLT Com 35 Th</vt:lpstr>
      <vt:lpstr>Roboto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Kolečář Tomáš (152739)</dc:creator>
  <cp:lastModifiedBy>Kolečář Tomáš (152739)</cp:lastModifiedBy>
  <cp:revision>85</cp:revision>
  <dcterms:created xsi:type="dcterms:W3CDTF">2020-11-12T07:59:26Z</dcterms:created>
  <dcterms:modified xsi:type="dcterms:W3CDTF">2022-02-01T22:03:15Z</dcterms:modified>
</cp:coreProperties>
</file>