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347" r:id="rId2"/>
    <p:sldId id="302" r:id="rId3"/>
    <p:sldId id="303" r:id="rId4"/>
    <p:sldId id="305" r:id="rId5"/>
    <p:sldId id="322" r:id="rId6"/>
    <p:sldId id="304" r:id="rId7"/>
    <p:sldId id="300" r:id="rId8"/>
    <p:sldId id="333" r:id="rId9"/>
    <p:sldId id="348" r:id="rId10"/>
    <p:sldId id="349" r:id="rId11"/>
    <p:sldId id="350" r:id="rId12"/>
    <p:sldId id="352" r:id="rId13"/>
    <p:sldId id="351" r:id="rId14"/>
    <p:sldId id="367" r:id="rId15"/>
    <p:sldId id="366" r:id="rId16"/>
    <p:sldId id="368" r:id="rId17"/>
    <p:sldId id="354" r:id="rId18"/>
    <p:sldId id="357" r:id="rId19"/>
    <p:sldId id="355" r:id="rId20"/>
    <p:sldId id="356" r:id="rId21"/>
    <p:sldId id="371" r:id="rId22"/>
    <p:sldId id="373" r:id="rId23"/>
    <p:sldId id="372" r:id="rId24"/>
    <p:sldId id="359" r:id="rId25"/>
    <p:sldId id="360" r:id="rId26"/>
    <p:sldId id="361" r:id="rId27"/>
    <p:sldId id="362" r:id="rId28"/>
    <p:sldId id="363" r:id="rId29"/>
    <p:sldId id="364" r:id="rId30"/>
    <p:sldId id="365" r:id="rId31"/>
    <p:sldId id="335" r:id="rId32"/>
    <p:sldId id="320" r:id="rId3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5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FFFF"/>
    <a:srgbClr val="1D1D1B"/>
    <a:srgbClr val="FFE12D"/>
    <a:srgbClr val="FF0000"/>
    <a:srgbClr val="F9F9F9"/>
    <a:srgbClr val="F1F1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574" autoAdjust="0"/>
    <p:restoredTop sz="82892" autoAdjust="0"/>
  </p:normalViewPr>
  <p:slideViewPr>
    <p:cSldViewPr snapToGrid="0" showGuides="1">
      <p:cViewPr varScale="1">
        <p:scale>
          <a:sx n="63" d="100"/>
          <a:sy n="63" d="100"/>
        </p:scale>
        <p:origin x="1116" y="60"/>
      </p:cViewPr>
      <p:guideLst>
        <p:guide orient="horz" pos="2205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58" d="100"/>
          <a:sy n="58" d="100"/>
        </p:scale>
        <p:origin x="1878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712E80-2961-4904-9F7A-8EFA2BDDD0F7}" type="datetimeFigureOut">
              <a:rPr lang="cs-CZ" smtClean="0"/>
              <a:t>1. 2. 2022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CA681C-14E5-4401-AE48-FC1D7845CE2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416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65467A-3161-4F92-AB0F-653335DC4D21}" type="datetimeFigureOut">
              <a:rPr lang="cs-CZ" smtClean="0"/>
              <a:t>1. 2. 2022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ED3BF5-1E13-4EB0-ABE4-E9325004BF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423010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98B67A-BB60-4C1B-BBBB-0D2D45F4F336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38761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Source: Smile </a:t>
            </a:r>
            <a:r>
              <a:rPr lang="cs-CZ" dirty="0" err="1" smtClean="0"/>
              <a:t>Plastic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06130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Source: </a:t>
            </a:r>
            <a:r>
              <a:rPr lang="cs-CZ" dirty="0" err="1" smtClean="0"/>
              <a:t>Precious</a:t>
            </a:r>
            <a:r>
              <a:rPr lang="cs-CZ" dirty="0" smtClean="0"/>
              <a:t> </a:t>
            </a:r>
            <a:r>
              <a:rPr lang="cs-CZ" dirty="0" err="1" smtClean="0"/>
              <a:t>Plastic</a:t>
            </a:r>
            <a:r>
              <a:rPr lang="cs-CZ" baseline="0" dirty="0" smtClean="0"/>
              <a:t> – </a:t>
            </a:r>
            <a:r>
              <a:rPr lang="cs-CZ" baseline="0" dirty="0" err="1" smtClean="0"/>
              <a:t>how</a:t>
            </a:r>
            <a:r>
              <a:rPr lang="cs-CZ" baseline="0" dirty="0" smtClean="0"/>
              <a:t> to make a </a:t>
            </a:r>
            <a:r>
              <a:rPr lang="cs-CZ" baseline="0" dirty="0" err="1" smtClean="0"/>
              <a:t>bowl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52676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Source: </a:t>
            </a:r>
            <a:r>
              <a:rPr lang="cs-CZ" dirty="0" err="1" smtClean="0"/>
              <a:t>Plastic</a:t>
            </a:r>
            <a:r>
              <a:rPr lang="cs-CZ" dirty="0" smtClean="0"/>
              <a:t> </a:t>
            </a:r>
            <a:r>
              <a:rPr lang="cs-CZ" dirty="0" err="1" smtClean="0"/>
              <a:t>Guys</a:t>
            </a:r>
            <a:r>
              <a:rPr lang="cs-CZ" dirty="0" smtClean="0"/>
              <a:t> – Brno</a:t>
            </a:r>
            <a:r>
              <a:rPr lang="cs-CZ" baseline="0" dirty="0" smtClean="0"/>
              <a:t> Czech Republic</a:t>
            </a:r>
          </a:p>
          <a:p>
            <a:r>
              <a:rPr lang="cs-CZ" baseline="0" dirty="0" err="1" smtClean="0"/>
              <a:t>Recycled</a:t>
            </a:r>
            <a:r>
              <a:rPr lang="cs-CZ" baseline="0" dirty="0" smtClean="0"/>
              <a:t> </a:t>
            </a:r>
            <a:r>
              <a:rPr lang="cs-CZ" baseline="0" dirty="0" err="1" smtClean="0"/>
              <a:t>plastic</a:t>
            </a:r>
            <a:r>
              <a:rPr lang="cs-CZ" baseline="0" dirty="0" smtClean="0"/>
              <a:t> </a:t>
            </a:r>
            <a:r>
              <a:rPr lang="cs-CZ" baseline="0" dirty="0" err="1" smtClean="0"/>
              <a:t>sheets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02241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 smtClean="0"/>
              <a:t>Source: </a:t>
            </a:r>
            <a:r>
              <a:rPr lang="cs-CZ" dirty="0" err="1" smtClean="0"/>
              <a:t>Plastic</a:t>
            </a:r>
            <a:r>
              <a:rPr lang="cs-CZ" dirty="0" smtClean="0"/>
              <a:t> </a:t>
            </a:r>
            <a:r>
              <a:rPr lang="cs-CZ" dirty="0" err="1" smtClean="0"/>
              <a:t>Guys</a:t>
            </a:r>
            <a:r>
              <a:rPr lang="cs-CZ" dirty="0" smtClean="0"/>
              <a:t> – Brno</a:t>
            </a:r>
            <a:r>
              <a:rPr lang="cs-CZ" baseline="0" dirty="0" smtClean="0"/>
              <a:t> Czech Republic</a:t>
            </a:r>
            <a:endParaRPr lang="cs-CZ" dirty="0" smtClean="0"/>
          </a:p>
          <a:p>
            <a:r>
              <a:rPr lang="cs-CZ" dirty="0" err="1" smtClean="0"/>
              <a:t>Shelter</a:t>
            </a:r>
            <a:r>
              <a:rPr lang="cs-CZ" dirty="0" smtClean="0"/>
              <a:t> in </a:t>
            </a:r>
            <a:r>
              <a:rPr lang="cs-CZ" dirty="0" err="1" smtClean="0"/>
              <a:t>nature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505841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Picture source: https://www.google.com/url?sa=i&amp;url=https%3A%2F%2Fnews.samsung.com%2Fglobal%2Fsamsung-collaborates-with-patagonia-to-keep-microplastics-out-of-our-oceans&amp;psig=AOvVaw1vvoasoPuib2ieJTsVxkdI&amp;ust=1643742651461000&amp;source=images&amp;cd=vfe&amp;ved=0CAwQjhxqFwoTCLD9v9zY3PUCFQAAAAAdAAAAABAW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69505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mtClean="0"/>
              <a:t>Source: https://ysjournal.com/airborne-microplastics-a-global-issue-with-implications-for-human-health/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1143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Picture </a:t>
            </a:r>
            <a:r>
              <a:rPr lang="cs-CZ" dirty="0" err="1" smtClean="0"/>
              <a:t>from</a:t>
            </a:r>
            <a:r>
              <a:rPr lang="cs-CZ" dirty="0" smtClean="0"/>
              <a:t> Uganda</a:t>
            </a:r>
            <a:r>
              <a:rPr lang="cs-CZ" baseline="0" dirty="0" smtClean="0"/>
              <a:t> 2020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6036185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402415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Source:</a:t>
            </a:r>
            <a:r>
              <a:rPr lang="cs-CZ" baseline="0" dirty="0" smtClean="0"/>
              <a:t> </a:t>
            </a:r>
            <a:r>
              <a:rPr lang="cs-CZ" baseline="0" dirty="0" err="1" smtClean="0"/>
              <a:t>Precious</a:t>
            </a:r>
            <a:r>
              <a:rPr lang="cs-CZ" baseline="0" dirty="0" smtClean="0"/>
              <a:t> </a:t>
            </a:r>
            <a:r>
              <a:rPr lang="cs-CZ" baseline="0" dirty="0" err="1" smtClean="0"/>
              <a:t>Plastic</a:t>
            </a:r>
            <a:r>
              <a:rPr lang="cs-CZ" baseline="0" dirty="0" smtClean="0"/>
              <a:t> – </a:t>
            </a:r>
            <a:r>
              <a:rPr lang="cs-CZ" baseline="0" dirty="0" err="1" smtClean="0"/>
              <a:t>How</a:t>
            </a:r>
            <a:r>
              <a:rPr lang="cs-CZ" baseline="0" dirty="0" smtClean="0"/>
              <a:t> to set up </a:t>
            </a:r>
            <a:r>
              <a:rPr lang="cs-CZ" baseline="0" dirty="0" err="1" smtClean="0"/>
              <a:t>sheetpress</a:t>
            </a:r>
            <a:r>
              <a:rPr lang="cs-CZ" baseline="0" dirty="0" smtClean="0"/>
              <a:t> </a:t>
            </a:r>
            <a:r>
              <a:rPr lang="cs-CZ" baseline="0" dirty="0" err="1" smtClean="0"/>
              <a:t>workspace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95563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9319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503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584793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Name</a:t>
            </a:r>
            <a:r>
              <a:rPr lang="cs-CZ" dirty="0" smtClean="0"/>
              <a:t> </a:t>
            </a:r>
            <a:r>
              <a:rPr lang="cs-CZ" dirty="0" err="1" smtClean="0"/>
              <a:t>advantages</a:t>
            </a:r>
            <a:r>
              <a:rPr lang="cs-CZ" baseline="0" dirty="0" smtClean="0"/>
              <a:t> and </a:t>
            </a:r>
            <a:r>
              <a:rPr lang="cs-CZ" baseline="0" dirty="0" err="1" smtClean="0"/>
              <a:t>disadvantages</a:t>
            </a:r>
            <a:r>
              <a:rPr lang="cs-CZ" baseline="0" dirty="0" smtClean="0"/>
              <a:t> </a:t>
            </a:r>
            <a:r>
              <a:rPr lang="cs-CZ" baseline="0" dirty="0" err="1" smtClean="0"/>
              <a:t>of</a:t>
            </a:r>
            <a:r>
              <a:rPr lang="cs-CZ" baseline="0" dirty="0" smtClean="0"/>
              <a:t> open source </a:t>
            </a:r>
            <a:r>
              <a:rPr lang="cs-CZ" baseline="0" dirty="0" err="1" smtClean="0"/>
              <a:t>compared</a:t>
            </a:r>
            <a:r>
              <a:rPr lang="cs-CZ" baseline="0" dirty="0" smtClean="0"/>
              <a:t> to </a:t>
            </a:r>
            <a:r>
              <a:rPr lang="cs-CZ" baseline="0" dirty="0" err="1" smtClean="0"/>
              <a:t>corporate</a:t>
            </a:r>
            <a:r>
              <a:rPr lang="cs-CZ" baseline="0" dirty="0" smtClean="0"/>
              <a:t> </a:t>
            </a:r>
            <a:r>
              <a:rPr lang="cs-CZ" baseline="0" dirty="0" err="1" smtClean="0"/>
              <a:t>environment</a:t>
            </a:r>
            <a:r>
              <a:rPr lang="cs-CZ" baseline="0" dirty="0" smtClean="0"/>
              <a:t>.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98B67A-BB60-4C1B-BBBB-0D2D45F4F336}" type="slidenum">
              <a:rPr lang="cs-CZ" smtClean="0"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446872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OTHER WELL KNOWN EXAMPLES</a:t>
            </a:r>
            <a:r>
              <a:rPr lang="cs-CZ" baseline="0" dirty="0" smtClean="0"/>
              <a:t> OF OPEN SOURCE PROJECTS AROUND WORLD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0044221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MAKE A RECAP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80578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98B67A-BB60-4C1B-BBBB-0D2D45F4F336}" type="slidenum">
              <a:rPr lang="cs-CZ" smtClean="0"/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45201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Baking</a:t>
            </a:r>
            <a:r>
              <a:rPr lang="cs-CZ" dirty="0" smtClean="0"/>
              <a:t> </a:t>
            </a:r>
            <a:r>
              <a:rPr lang="cs-CZ" dirty="0" err="1" smtClean="0"/>
              <a:t>paper</a:t>
            </a:r>
            <a:r>
              <a:rPr lang="cs-CZ" dirty="0" smtClean="0"/>
              <a:t>, 2 </a:t>
            </a:r>
            <a:r>
              <a:rPr lang="cs-CZ" dirty="0" err="1" smtClean="0"/>
              <a:t>stroke</a:t>
            </a:r>
            <a:r>
              <a:rPr lang="cs-CZ" dirty="0" smtClean="0"/>
              <a:t> </a:t>
            </a:r>
            <a:r>
              <a:rPr lang="cs-CZ" dirty="0" err="1" smtClean="0"/>
              <a:t>oil</a:t>
            </a:r>
            <a:r>
              <a:rPr lang="cs-CZ" dirty="0" smtClean="0"/>
              <a:t>, </a:t>
            </a:r>
            <a:r>
              <a:rPr lang="cs-CZ" dirty="0" err="1" smtClean="0"/>
              <a:t>kitchen</a:t>
            </a:r>
            <a:r>
              <a:rPr lang="cs-CZ" dirty="0" smtClean="0"/>
              <a:t> </a:t>
            </a:r>
            <a:r>
              <a:rPr lang="cs-CZ" dirty="0" err="1" smtClean="0"/>
              <a:t>oil</a:t>
            </a:r>
            <a:r>
              <a:rPr lang="cs-CZ" baseline="0" dirty="0" smtClean="0"/>
              <a:t> …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52873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SOURCE: Zálohujme.cz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5481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43254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Source: </a:t>
            </a:r>
            <a:r>
              <a:rPr lang="cs-CZ" dirty="0" err="1" smtClean="0"/>
              <a:t>Wasteboard</a:t>
            </a:r>
            <a:r>
              <a:rPr lang="cs-CZ" dirty="0" smtClean="0"/>
              <a:t> NL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837305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More </a:t>
            </a:r>
            <a:r>
              <a:rPr lang="cs-CZ" dirty="0" err="1" smtClean="0"/>
              <a:t>advanced</a:t>
            </a:r>
            <a:r>
              <a:rPr lang="cs-CZ" baseline="0" dirty="0" smtClean="0"/>
              <a:t> </a:t>
            </a:r>
            <a:r>
              <a:rPr lang="cs-CZ" baseline="0" dirty="0" err="1" smtClean="0"/>
              <a:t>compression</a:t>
            </a:r>
            <a:r>
              <a:rPr lang="cs-CZ" baseline="0" dirty="0" smtClean="0"/>
              <a:t> </a:t>
            </a:r>
            <a:r>
              <a:rPr lang="cs-CZ" baseline="0" dirty="0" err="1" smtClean="0"/>
              <a:t>moulds</a:t>
            </a:r>
            <a:r>
              <a:rPr lang="cs-CZ" baseline="0" dirty="0" smtClean="0"/>
              <a:t> </a:t>
            </a:r>
          </a:p>
          <a:p>
            <a:r>
              <a:rPr lang="cs-CZ" dirty="0" smtClean="0"/>
              <a:t>Source: https://www.engineeringclicks.com/compression-molding/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18317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 smtClean="0"/>
              <a:t>Source: Packwall.cz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680404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Source: Packwall.cz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75586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A72EF-142E-4C52-98C9-7DD908699CCA}" type="datetimeFigureOut">
              <a:rPr lang="cs-CZ" smtClean="0"/>
              <a:t>1. 2. 2022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BB81-6F8F-4AE1-A069-9CE28D5E09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5750250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A72EF-142E-4C52-98C9-7DD908699CCA}" type="datetimeFigureOut">
              <a:rPr lang="cs-CZ" smtClean="0"/>
              <a:t>1. 2. 2022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BB81-6F8F-4AE1-A069-9CE28D5E09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4286802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A72EF-142E-4C52-98C9-7DD908699CCA}" type="datetimeFigureOut">
              <a:rPr lang="cs-CZ" smtClean="0"/>
              <a:t>1. 2. 2022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BB81-6F8F-4AE1-A069-9CE28D5E09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46168082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A72EF-142E-4C52-98C9-7DD908699CCA}" type="datetimeFigureOut">
              <a:rPr lang="cs-CZ" smtClean="0"/>
              <a:t>1. 2. 2022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BB81-6F8F-4AE1-A069-9CE28D5E09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1190907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A72EF-142E-4C52-98C9-7DD908699CCA}" type="datetimeFigureOut">
              <a:rPr lang="cs-CZ" smtClean="0"/>
              <a:t>1. 2. 2022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BB81-6F8F-4AE1-A069-9CE28D5E09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1999071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A72EF-142E-4C52-98C9-7DD908699CCA}" type="datetimeFigureOut">
              <a:rPr lang="cs-CZ" smtClean="0"/>
              <a:t>1. 2. 2022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BB81-6F8F-4AE1-A069-9CE28D5E09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548393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A72EF-142E-4C52-98C9-7DD908699CCA}" type="datetimeFigureOut">
              <a:rPr lang="cs-CZ" smtClean="0"/>
              <a:t>1. 2. 2022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BB81-6F8F-4AE1-A069-9CE28D5E09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6924363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A72EF-142E-4C52-98C9-7DD908699CCA}" type="datetimeFigureOut">
              <a:rPr lang="cs-CZ" smtClean="0"/>
              <a:t>1. 2. 2022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BB81-6F8F-4AE1-A069-9CE28D5E09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7920227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A72EF-142E-4C52-98C9-7DD908699CCA}" type="datetimeFigureOut">
              <a:rPr lang="cs-CZ" smtClean="0"/>
              <a:t>1. 2. 2022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BB81-6F8F-4AE1-A069-9CE28D5E09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3050195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A72EF-142E-4C52-98C9-7DD908699CCA}" type="datetimeFigureOut">
              <a:rPr lang="cs-CZ" smtClean="0"/>
              <a:t>1. 2. 2022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BB81-6F8F-4AE1-A069-9CE28D5E09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42365691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A72EF-142E-4C52-98C9-7DD908699CCA}" type="datetimeFigureOut">
              <a:rPr lang="cs-CZ" smtClean="0"/>
              <a:t>1. 2. 2022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BB81-6F8F-4AE1-A069-9CE28D5E09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029013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CA72EF-142E-4C52-98C9-7DD908699CCA}" type="datetimeFigureOut">
              <a:rPr lang="cs-CZ" smtClean="0"/>
              <a:t>1. 2. 2022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76BB81-6F8F-4AE1-A069-9CE28D5E09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227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23.png"/><Relationship Id="rId4" Type="http://schemas.openxmlformats.org/officeDocument/2006/relationships/notesSlide" Target="../notesSlides/notesSlide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stagram.com/plastmakers/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hyperlink" Target="https://www.youtube.com/channel/UCleLIUaJMMMh3QzqmwOPM3Q" TargetMode="External"/><Relationship Id="rId4" Type="http://schemas.openxmlformats.org/officeDocument/2006/relationships/image" Target="../media/image3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1611" y="-311195"/>
            <a:ext cx="7480389" cy="7480389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 rot="1871790">
            <a:off x="-4894077" y="-4054930"/>
            <a:ext cx="9740026" cy="12206917"/>
          </a:xfrm>
          <a:prstGeom prst="rect">
            <a:avLst/>
          </a:prstGeom>
          <a:solidFill>
            <a:srgbClr val="1D1D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8" t="43106" r="69989" b="36766"/>
          <a:stretch/>
        </p:blipFill>
        <p:spPr>
          <a:xfrm>
            <a:off x="10987313" y="5892799"/>
            <a:ext cx="827315" cy="914401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505325" y="3499762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3/10</a:t>
            </a:r>
            <a:endParaRPr lang="cs-CZ" dirty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505325" y="2474893"/>
            <a:ext cx="408477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PLASTIC COMPRESSION</a:t>
            </a:r>
          </a:p>
          <a:p>
            <a:r>
              <a:rPr lang="cs-CZ" sz="2800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MOULDING (PART 2) </a:t>
            </a:r>
            <a:endParaRPr lang="cs-CZ" sz="2800" dirty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5551388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496800" cy="6942667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-147484" y="-147484"/>
            <a:ext cx="12418142" cy="7202224"/>
          </a:xfrm>
          <a:prstGeom prst="rect">
            <a:avLst/>
          </a:prstGeom>
          <a:solidFill>
            <a:srgbClr val="000000">
              <a:alpha val="53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2437017" y="3342630"/>
            <a:ext cx="7317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HOW TO MAKE A WASTEBOARD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838200" y="6106696"/>
            <a:ext cx="46377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3 – COMPRESSION MOULDING (PART 2)</a:t>
            </a:r>
            <a:endParaRPr lang="cs-CZ" sz="1600" dirty="0">
              <a:solidFill>
                <a:schemeClr val="bg1">
                  <a:lumMod val="65000"/>
                </a:schemeClr>
              </a:solidFill>
              <a:latin typeface="HelveticaNeueLT Com 35 Th" panose="020B0403020202020204" pitchFamily="34" charset="-18"/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8" t="43106" r="69989" b="36766"/>
          <a:stretch/>
        </p:blipFill>
        <p:spPr>
          <a:xfrm>
            <a:off x="10987313" y="5892799"/>
            <a:ext cx="827315" cy="9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4066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he story of WasteBoards_1080p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9513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2758" y="528975"/>
            <a:ext cx="9381942" cy="5197596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1" t="22580" r="81692" b="19904"/>
          <a:stretch/>
        </p:blipFill>
        <p:spPr>
          <a:xfrm>
            <a:off x="11292681" y="6108700"/>
            <a:ext cx="569118" cy="569118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587542" y="6108700"/>
            <a:ext cx="46954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3 – COMPRESSION MOULDING (PART 2)</a:t>
            </a:r>
            <a:endParaRPr lang="cs-CZ" sz="1600" dirty="0">
              <a:solidFill>
                <a:schemeClr val="bg1">
                  <a:lumMod val="65000"/>
                </a:schemeClr>
              </a:solidFill>
              <a:latin typeface="HelveticaNeueLT Com 35 Th" panose="020B04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6268447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876300" y="895807"/>
            <a:ext cx="882015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b="1" dirty="0" smtClean="0">
                <a:latin typeface="HelveticaNeueLT Com 35 Th" panose="020B0403020202020204" pitchFamily="34" charset="-18"/>
              </a:rPr>
              <a:t>COMPRESSION MOLDING PRODUCTS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HelveticaNeueLT Com 35 Th" panose="020B0403020202020204" pitchFamily="34" charset="-18"/>
              </a:rPr>
              <a:t>CAR TYRES / RUBBER TYRES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HelveticaNeueLT Com 35 Th" panose="020B0403020202020204" pitchFamily="34" charset="-18"/>
              </a:rPr>
              <a:t>RUBBER GASKETS OR SEALS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HelveticaNeueLT Com 35 Th" panose="020B0403020202020204" pitchFamily="34" charset="-18"/>
              </a:rPr>
              <a:t>HANDLES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HelveticaNeueLT Com 35 Th" panose="020B0403020202020204" pitchFamily="34" charset="-18"/>
              </a:rPr>
              <a:t>ELECTRICAL COMPONENTS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HelveticaNeueLT Com 35 Th" panose="020B0403020202020204" pitchFamily="34" charset="-18"/>
              </a:rPr>
              <a:t>AUTOMOTIVE PARTS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HelveticaNeueLT Com 35 Th" panose="020B0403020202020204" pitchFamily="34" charset="-18"/>
              </a:rPr>
              <a:t>OTHER VARIOUS POLYMER MATRIX COMPOSITE PARTS</a:t>
            </a:r>
            <a:endParaRPr lang="cs-CZ" sz="2400" dirty="0">
              <a:latin typeface="HelveticaNeueLT Com 35 Th" panose="020B0403020202020204" pitchFamily="34" charset="-18"/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0" y="3573463"/>
            <a:ext cx="4000500" cy="293370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1" t="22580" r="81692" b="19904"/>
          <a:stretch/>
        </p:blipFill>
        <p:spPr>
          <a:xfrm>
            <a:off x="11292681" y="6108700"/>
            <a:ext cx="569118" cy="569118"/>
          </a:xfrm>
          <a:prstGeom prst="rect">
            <a:avLst/>
          </a:prstGeom>
        </p:spPr>
      </p:pic>
      <p:sp>
        <p:nvSpPr>
          <p:cNvPr id="9" name="TextovéPole 8"/>
          <p:cNvSpPr txBox="1"/>
          <p:nvPr/>
        </p:nvSpPr>
        <p:spPr>
          <a:xfrm>
            <a:off x="587542" y="6108700"/>
            <a:ext cx="46954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3 – COMPRESSION MOULDING (PART 2)</a:t>
            </a:r>
            <a:endParaRPr lang="cs-CZ" sz="1600" dirty="0">
              <a:solidFill>
                <a:schemeClr val="bg1">
                  <a:lumMod val="65000"/>
                </a:schemeClr>
              </a:solidFill>
              <a:latin typeface="HelveticaNeueLT Com 35 Th" panose="020B04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1461241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7340" y="1564481"/>
            <a:ext cx="5077320" cy="3871913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1" t="22580" r="81692" b="19904"/>
          <a:stretch/>
        </p:blipFill>
        <p:spPr>
          <a:xfrm>
            <a:off x="11292681" y="6108700"/>
            <a:ext cx="569118" cy="569118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587542" y="6108700"/>
            <a:ext cx="46954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3 – COMPRESSION MOULDING (PART 2)</a:t>
            </a:r>
            <a:endParaRPr lang="cs-CZ" sz="1600" dirty="0">
              <a:solidFill>
                <a:schemeClr val="bg1">
                  <a:lumMod val="65000"/>
                </a:schemeClr>
              </a:solidFill>
              <a:latin typeface="HelveticaNeueLT Com 35 Th" panose="020B04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6941740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8128000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587542" y="6108700"/>
            <a:ext cx="46954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3 – COMPRESSION MOULDING (PART 2)</a:t>
            </a:r>
            <a:endParaRPr lang="cs-CZ" sz="1600" dirty="0">
              <a:solidFill>
                <a:schemeClr val="bg1">
                  <a:lumMod val="65000"/>
                </a:schemeClr>
              </a:solidFill>
              <a:latin typeface="HelveticaNeueLT Com 35 Th" panose="020B0403020202020204" pitchFamily="34" charset="-18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8" t="43106" r="69989" b="36766"/>
          <a:stretch/>
        </p:blipFill>
        <p:spPr>
          <a:xfrm>
            <a:off x="10987313" y="5892799"/>
            <a:ext cx="827315" cy="9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5129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4541520"/>
            <a:ext cx="12192000" cy="12590706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587542" y="6108700"/>
            <a:ext cx="46954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LESSON 3 – COMPRESSION MOULDING (PART 2)</a:t>
            </a:r>
            <a:endParaRPr lang="cs-CZ" sz="1600" dirty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8" t="43106" r="69989" b="36766"/>
          <a:stretch/>
        </p:blipFill>
        <p:spPr>
          <a:xfrm>
            <a:off x="10987313" y="5892799"/>
            <a:ext cx="827315" cy="9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24749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Smile Plastics ® | 100% plastic waste - PyraSied Xtreme Acryli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7761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838200" y="6106696"/>
            <a:ext cx="46377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3 – COMPRESSION MOULDING (PART 2)</a:t>
            </a:r>
            <a:endParaRPr lang="cs-CZ" sz="1600" dirty="0">
              <a:solidFill>
                <a:schemeClr val="bg1">
                  <a:lumMod val="65000"/>
                </a:schemeClr>
              </a:solidFill>
              <a:latin typeface="HelveticaNeueLT Com 35 Th" panose="020B0403020202020204" pitchFamily="34" charset="-18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8" t="43106" r="69989" b="36766"/>
          <a:stretch/>
        </p:blipFill>
        <p:spPr>
          <a:xfrm>
            <a:off x="10987313" y="5892799"/>
            <a:ext cx="827315" cy="9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925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preciousplastic.com - Machines to recycle plastic  http://phonebloks.com - Idea for a modular l… | Plastic bowl diy, Plastic  bottle art, Reuse plastic bottl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838200" y="6106696"/>
            <a:ext cx="46377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3 – COMPRESSION MOULDING (PART 2)</a:t>
            </a:r>
            <a:endParaRPr lang="cs-CZ" sz="1600" dirty="0">
              <a:solidFill>
                <a:schemeClr val="bg1">
                  <a:lumMod val="65000"/>
                </a:schemeClr>
              </a:solidFill>
              <a:latin typeface="HelveticaNeueLT Com 35 Th" panose="020B0403020202020204" pitchFamily="34" charset="-18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8" t="43106" r="69989" b="36766"/>
          <a:stretch/>
        </p:blipFill>
        <p:spPr>
          <a:xfrm>
            <a:off x="10987313" y="5892799"/>
            <a:ext cx="827315" cy="9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3156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I kdyby už nevznikl jediný kus plastu, do konce života máme co dělat, tvrdí  autoři recyklovaného nábytku Plastic Guys | StartupJobs.cz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95551"/>
            <a:ext cx="12192000" cy="11305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838200" y="6106696"/>
            <a:ext cx="46377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LESSON 3 – COMPRESSION MOULDING (PART 2)</a:t>
            </a:r>
            <a:endParaRPr lang="cs-CZ" sz="1600" dirty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8" t="43106" r="69989" b="36766"/>
          <a:stretch/>
        </p:blipFill>
        <p:spPr>
          <a:xfrm>
            <a:off x="10987313" y="5892799"/>
            <a:ext cx="827315" cy="9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6877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1D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2"/>
          <p:cNvSpPr>
            <a:spLocks noGrp="1"/>
          </p:cNvSpPr>
          <p:nvPr>
            <p:ph idx="1"/>
          </p:nvPr>
        </p:nvSpPr>
        <p:spPr>
          <a:xfrm>
            <a:off x="838200" y="2767172"/>
            <a:ext cx="10515600" cy="166592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cs-CZ" b="1" dirty="0" smtClean="0">
              <a:latin typeface="HelveticaNeueLT Com 35 Th" panose="020B0403020202020204" pitchFamily="34" charset="-18"/>
            </a:endParaRPr>
          </a:p>
          <a:p>
            <a:pPr marL="0" indent="0" algn="ctr">
              <a:buNone/>
            </a:pPr>
            <a:r>
              <a:rPr lang="cs-CZ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SMALL RECAP OF PREVIOUS LESSON</a:t>
            </a:r>
            <a:endParaRPr lang="cs-CZ" dirty="0" smtClean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838200" y="6106696"/>
            <a:ext cx="46377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3 – COMPRESSION MOULDING (PART 2)</a:t>
            </a:r>
            <a:endParaRPr lang="cs-CZ" sz="1600" dirty="0">
              <a:solidFill>
                <a:schemeClr val="bg1">
                  <a:lumMod val="65000"/>
                </a:schemeClr>
              </a:solidFill>
              <a:latin typeface="HelveticaNeueLT Com 35 Th" panose="020B0403020202020204" pitchFamily="34" charset="-18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8" t="43106" r="69989" b="36766"/>
          <a:stretch/>
        </p:blipFill>
        <p:spPr>
          <a:xfrm>
            <a:off x="10987313" y="5892799"/>
            <a:ext cx="827315" cy="9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2621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Recyklovatelný plast proměněný v útulnu? Brněnští studenti představí ručně  vyrobené plastové přístřešky | iROZHLAS - spolehlivé zpráv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2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838200" y="6106696"/>
            <a:ext cx="46377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LESSON 3 – COMPRESSION MOULDING (PART 2)</a:t>
            </a:r>
            <a:endParaRPr lang="cs-CZ" sz="1600" dirty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8" t="43106" r="69989" b="36766"/>
          <a:stretch/>
        </p:blipFill>
        <p:spPr>
          <a:xfrm>
            <a:off x="10987313" y="5892799"/>
            <a:ext cx="827315" cy="9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5683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12202847" cy="6858000"/>
          </a:xfrm>
          <a:prstGeom prst="rect">
            <a:avLst/>
          </a:prstGeom>
        </p:spPr>
      </p:pic>
      <p:sp>
        <p:nvSpPr>
          <p:cNvPr id="2" name="Obdélník 1"/>
          <p:cNvSpPr/>
          <p:nvPr/>
        </p:nvSpPr>
        <p:spPr>
          <a:xfrm>
            <a:off x="3048000" y="2551837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cs-CZ" i="1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„</a:t>
            </a:r>
            <a:r>
              <a:rPr lang="en-US" i="1" dirty="0" err="1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Microplastics</a:t>
            </a:r>
            <a:r>
              <a:rPr lang="en-US" i="1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 are </a:t>
            </a:r>
            <a:r>
              <a:rPr lang="en-US" i="1" dirty="0">
                <a:solidFill>
                  <a:schemeClr val="bg1"/>
                </a:solidFill>
                <a:latin typeface="HelveticaNeueLT Com 35 Th" panose="020B0403020202020204" pitchFamily="34" charset="-18"/>
              </a:rPr>
              <a:t>fragments of any type of plastic less </a:t>
            </a:r>
            <a:r>
              <a:rPr lang="en-US" i="1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than </a:t>
            </a:r>
            <a:r>
              <a:rPr lang="en-US" i="1" dirty="0">
                <a:solidFill>
                  <a:schemeClr val="bg1"/>
                </a:solidFill>
                <a:latin typeface="HelveticaNeueLT Com 35 Th" panose="020B0403020202020204" pitchFamily="34" charset="-18"/>
              </a:rPr>
              <a:t>5 mm in length, according to the U.S. National Oceanic and Atmospheric Administration and the European Chemicals Agency. They cause pollution by entering natural ecosystems from a variety of sources, including cosmetics, clothing, and industrial processes</a:t>
            </a:r>
            <a:r>
              <a:rPr lang="en-US" i="1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.</a:t>
            </a:r>
            <a:r>
              <a:rPr lang="cs-CZ" i="1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“  </a:t>
            </a:r>
            <a:r>
              <a:rPr lang="cs-CZ" dirty="0" err="1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Wikipedia</a:t>
            </a:r>
            <a:endParaRPr lang="cs-CZ" dirty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2437017" y="3342630"/>
            <a:ext cx="7317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MICROPLASTICS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587542" y="6108700"/>
            <a:ext cx="46954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LESSON 3 – COMPRESSION MOULDING (PART 2)</a:t>
            </a:r>
            <a:endParaRPr lang="cs-CZ" sz="1600" dirty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8" t="43106" r="69989" b="36766"/>
          <a:stretch/>
        </p:blipFill>
        <p:spPr>
          <a:xfrm>
            <a:off x="10987313" y="5892799"/>
            <a:ext cx="827315" cy="9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2124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8470" y="0"/>
            <a:ext cx="88750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4541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1" t="22580" r="81692" b="19904"/>
          <a:stretch/>
        </p:blipFill>
        <p:spPr>
          <a:xfrm>
            <a:off x="11292681" y="6108700"/>
            <a:ext cx="569118" cy="569118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587542" y="6108700"/>
            <a:ext cx="46954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3 – COMPRESSION MOULDING (PART 2)</a:t>
            </a:r>
            <a:endParaRPr lang="cs-CZ" sz="1600" dirty="0">
              <a:solidFill>
                <a:schemeClr val="bg1">
                  <a:lumMod val="65000"/>
                </a:schemeClr>
              </a:solidFill>
              <a:latin typeface="HelveticaNeueLT Com 35 Th" panose="020B0403020202020204" pitchFamily="34" charset="-18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9618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1D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2"/>
          <p:cNvSpPr>
            <a:spLocks noGrp="1"/>
          </p:cNvSpPr>
          <p:nvPr>
            <p:ph idx="1"/>
          </p:nvPr>
        </p:nvSpPr>
        <p:spPr>
          <a:xfrm>
            <a:off x="838200" y="2834640"/>
            <a:ext cx="10515600" cy="1406842"/>
          </a:xfrm>
        </p:spPr>
        <p:txBody>
          <a:bodyPr anchor="ctr"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cs-CZ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PREPARE </a:t>
            </a:r>
            <a:r>
              <a:rPr lang="cs-CZ" dirty="0">
                <a:solidFill>
                  <a:schemeClr val="bg1"/>
                </a:solidFill>
                <a:latin typeface="HelveticaNeueLT Com 35 Th" panose="020B0403020202020204" pitchFamily="34" charset="-18"/>
              </a:rPr>
              <a:t>MATERIAL AND MOULD 375X375 FOR NEXT LESSON 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838200" y="6106696"/>
            <a:ext cx="46377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3 – COMPRESSION MOULDING (PART 2)</a:t>
            </a:r>
            <a:endParaRPr lang="cs-CZ" sz="1600" dirty="0">
              <a:solidFill>
                <a:schemeClr val="bg1">
                  <a:lumMod val="65000"/>
                </a:schemeClr>
              </a:solidFill>
              <a:latin typeface="HelveticaNeueLT Com 35 Th" panose="020B0403020202020204" pitchFamily="34" charset="-18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8" t="43106" r="69989" b="36766"/>
          <a:stretch/>
        </p:blipFill>
        <p:spPr>
          <a:xfrm>
            <a:off x="10987313" y="5892799"/>
            <a:ext cx="827315" cy="9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0865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2437017" y="3342630"/>
            <a:ext cx="7317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 smtClean="0">
                <a:solidFill>
                  <a:srgbClr val="1D1D1B"/>
                </a:solidFill>
                <a:latin typeface="HelveticaNeueLT Com 35 Th" panose="020B0403020202020204" pitchFamily="34" charset="-18"/>
              </a:rPr>
              <a:t>VIDEO ABOUT SHEETPRESS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1" t="22580" r="81692" b="19904"/>
          <a:stretch/>
        </p:blipFill>
        <p:spPr>
          <a:xfrm>
            <a:off x="11292681" y="6108700"/>
            <a:ext cx="569118" cy="569118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587542" y="6108700"/>
            <a:ext cx="46954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3 – COMPRESSION MOULDING (PART 2)</a:t>
            </a:r>
            <a:endParaRPr lang="cs-CZ" sz="1600" dirty="0">
              <a:solidFill>
                <a:schemeClr val="bg1">
                  <a:lumMod val="65000"/>
                </a:schemeClr>
              </a:solidFill>
              <a:latin typeface="HelveticaNeueLT Com 35 Th" panose="020B04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00732468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recious Plastic - Setup a plastic sheetpress workspace (part 7.4)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1663094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469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2437017" y="3342630"/>
            <a:ext cx="7317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 smtClean="0">
                <a:solidFill>
                  <a:srgbClr val="1D1D1B"/>
                </a:solidFill>
                <a:latin typeface="HelveticaNeueLT Com 35 Th" panose="020B0403020202020204" pitchFamily="34" charset="-18"/>
              </a:rPr>
              <a:t>OPEN SOURCE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1" t="22580" r="81692" b="19904"/>
          <a:stretch/>
        </p:blipFill>
        <p:spPr>
          <a:xfrm>
            <a:off x="11292681" y="6108700"/>
            <a:ext cx="569118" cy="569118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587542" y="6108700"/>
            <a:ext cx="46954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3 – COMPRESSION MOULDING (PART 2)</a:t>
            </a:r>
            <a:endParaRPr lang="cs-CZ" sz="1600" dirty="0">
              <a:solidFill>
                <a:schemeClr val="bg1">
                  <a:lumMod val="65000"/>
                </a:schemeClr>
              </a:solidFill>
              <a:latin typeface="HelveticaNeueLT Com 35 Th" panose="020B04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7860693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481012"/>
            <a:ext cx="11430000" cy="5895975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1" t="22580" r="81692" b="19904"/>
          <a:stretch/>
        </p:blipFill>
        <p:spPr>
          <a:xfrm>
            <a:off x="11292681" y="6108700"/>
            <a:ext cx="569118" cy="569118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587542" y="6108700"/>
            <a:ext cx="46954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3 – COMPRESSION MOULDING (PART 2)</a:t>
            </a:r>
            <a:endParaRPr lang="cs-CZ" sz="1600" dirty="0">
              <a:solidFill>
                <a:schemeClr val="bg1">
                  <a:lumMod val="65000"/>
                </a:schemeClr>
              </a:solidFill>
              <a:latin typeface="HelveticaNeueLT Com 35 Th" panose="020B04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3142636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 rot="20488908">
            <a:off x="-3412354" y="-1261340"/>
            <a:ext cx="9740026" cy="12206917"/>
          </a:xfrm>
          <a:prstGeom prst="rect">
            <a:avLst/>
          </a:prstGeom>
          <a:solidFill>
            <a:srgbClr val="1D1D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2746" y="1453202"/>
            <a:ext cx="2125842" cy="1814052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4">
            <a:lum bright="70000" contrast="-70000"/>
          </a:blip>
          <a:stretch>
            <a:fillRect/>
          </a:stretch>
        </p:blipFill>
        <p:spPr>
          <a:xfrm>
            <a:off x="2405765" y="1228053"/>
            <a:ext cx="1502614" cy="1700418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7856080" y="1228053"/>
            <a:ext cx="2979174" cy="1942435"/>
          </a:xfrm>
          <a:prstGeom prst="rect">
            <a:avLst/>
          </a:prstGeom>
          <a:solidFill>
            <a:srgbClr val="FFFFFF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TextovéPole 14"/>
          <p:cNvSpPr txBox="1"/>
          <p:nvPr/>
        </p:nvSpPr>
        <p:spPr>
          <a:xfrm>
            <a:off x="838200" y="6106696"/>
            <a:ext cx="46377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LESSON 3 – COMPRESSION MOULDING (PART 2)</a:t>
            </a:r>
            <a:endParaRPr lang="cs-CZ" sz="1600" dirty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</p:txBody>
      </p:sp>
      <p:sp>
        <p:nvSpPr>
          <p:cNvPr id="10" name="TextovéPole 9"/>
          <p:cNvSpPr txBox="1"/>
          <p:nvPr/>
        </p:nvSpPr>
        <p:spPr>
          <a:xfrm>
            <a:off x="5686684" y="3606979"/>
            <a:ext cx="7317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 smtClean="0">
                <a:solidFill>
                  <a:srgbClr val="1D1D1B"/>
                </a:solidFill>
                <a:latin typeface="HelveticaNeueLT Com 35 Th" panose="020B0403020202020204" pitchFamily="34" charset="-18"/>
              </a:rPr>
              <a:t>OPEN SOURCE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-501911" y="3606979"/>
            <a:ext cx="7317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CORPORATE </a:t>
            </a:r>
          </a:p>
        </p:txBody>
      </p:sp>
      <p:pic>
        <p:nvPicPr>
          <p:cNvPr id="18" name="Obrázek 1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1" t="22580" r="81692" b="19904"/>
          <a:stretch/>
        </p:blipFill>
        <p:spPr>
          <a:xfrm>
            <a:off x="11292681" y="6108700"/>
            <a:ext cx="569118" cy="569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6332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Doing a material research on melting plastic - Dave Hakkens | Melted  plastic, Upcycle plastic, Plastic bottle craft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70037"/>
            <a:ext cx="12192000" cy="121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délník 4"/>
          <p:cNvSpPr/>
          <p:nvPr/>
        </p:nvSpPr>
        <p:spPr>
          <a:xfrm>
            <a:off x="-147484" y="-147484"/>
            <a:ext cx="12418142" cy="7202224"/>
          </a:xfrm>
          <a:prstGeom prst="rect">
            <a:avLst/>
          </a:prstGeom>
          <a:solidFill>
            <a:srgbClr val="000000">
              <a:alpha val="47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838200" y="655319"/>
            <a:ext cx="10515600" cy="35861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cs-CZ" dirty="0" smtClean="0">
              <a:latin typeface="HelveticaNeueLT Com 35 Th" panose="020B0403020202020204" pitchFamily="34" charset="-18"/>
            </a:endParaRPr>
          </a:p>
          <a:p>
            <a:pPr marL="0" indent="0">
              <a:buNone/>
            </a:pPr>
            <a:r>
              <a:rPr lang="cs-CZ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1/5 </a:t>
            </a:r>
            <a:r>
              <a:rPr lang="en-US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WHAT </a:t>
            </a:r>
            <a:r>
              <a:rPr lang="cs-CZ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TEMPERATURE IS RECOMMENDED FOR MELTING PP</a:t>
            </a:r>
            <a:r>
              <a:rPr lang="en-US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?</a:t>
            </a:r>
            <a:endParaRPr lang="cs-CZ" dirty="0" smtClean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  <a:p>
            <a:pPr marL="514350" indent="-514350">
              <a:buAutoNum type="alphaLcParenR"/>
            </a:pPr>
            <a:r>
              <a:rPr lang="cs-CZ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100 </a:t>
            </a:r>
            <a:r>
              <a:rPr lang="cs-CZ" dirty="0" smtClean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°</a:t>
            </a:r>
            <a:r>
              <a:rPr lang="cs-CZ" dirty="0" smtClean="0">
                <a:solidFill>
                  <a:schemeClr val="bg1"/>
                </a:solidFill>
                <a:latin typeface="HelveticaNeueLT Com 35 Th" panose="020B0403020202020204" pitchFamily="34" charset="-18"/>
                <a:ea typeface="Roboto" pitchFamily="2" charset="0"/>
              </a:rPr>
              <a:t>C</a:t>
            </a:r>
            <a:endParaRPr lang="cs-CZ" dirty="0" smtClean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  <a:p>
            <a:pPr marL="514350" indent="-514350">
              <a:buFont typeface="Arial" panose="020B0604020202020204" pitchFamily="34" charset="0"/>
              <a:buAutoNum type="alphaLcParenR"/>
            </a:pPr>
            <a:r>
              <a:rPr lang="cs-CZ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200 </a:t>
            </a:r>
            <a:r>
              <a:rPr lang="cs-CZ" dirty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°</a:t>
            </a:r>
            <a:r>
              <a:rPr lang="cs-CZ" dirty="0" smtClean="0">
                <a:solidFill>
                  <a:schemeClr val="bg1"/>
                </a:solidFill>
                <a:latin typeface="HelveticaNeueLT Com 35 Th" panose="020B0403020202020204" pitchFamily="34" charset="-18"/>
                <a:ea typeface="Roboto" pitchFamily="2" charset="0"/>
              </a:rPr>
              <a:t>C</a:t>
            </a:r>
          </a:p>
          <a:p>
            <a:pPr marL="514350" indent="-514350">
              <a:buFont typeface="Arial" panose="020B0604020202020204" pitchFamily="34" charset="0"/>
              <a:buAutoNum type="alphaLcParenR"/>
            </a:pPr>
            <a:r>
              <a:rPr lang="cs-CZ" dirty="0">
                <a:solidFill>
                  <a:schemeClr val="bg1"/>
                </a:solidFill>
                <a:latin typeface="HelveticaNeueLT Com 35 Th" panose="020B0403020202020204" pitchFamily="34" charset="-18"/>
              </a:rPr>
              <a:t>3</a:t>
            </a:r>
            <a:r>
              <a:rPr lang="cs-CZ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00 </a:t>
            </a:r>
            <a:r>
              <a:rPr lang="cs-CZ" dirty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t>°</a:t>
            </a:r>
            <a:r>
              <a:rPr lang="cs-CZ" dirty="0" smtClean="0">
                <a:solidFill>
                  <a:schemeClr val="bg1"/>
                </a:solidFill>
                <a:latin typeface="HelveticaNeueLT Com 35 Th" panose="020B0403020202020204" pitchFamily="34" charset="-18"/>
                <a:ea typeface="Roboto" pitchFamily="2" charset="0"/>
              </a:rPr>
              <a:t>C</a:t>
            </a:r>
            <a:r>
              <a:rPr lang="cs-CZ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 </a:t>
            </a:r>
          </a:p>
        </p:txBody>
      </p:sp>
      <p:cxnSp>
        <p:nvCxnSpPr>
          <p:cNvPr id="8" name="Přímá spojnice 7"/>
          <p:cNvCxnSpPr/>
          <p:nvPr/>
        </p:nvCxnSpPr>
        <p:spPr>
          <a:xfrm>
            <a:off x="927100" y="2909621"/>
            <a:ext cx="17018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10"/>
          <p:cNvCxnSpPr/>
          <p:nvPr/>
        </p:nvCxnSpPr>
        <p:spPr>
          <a:xfrm>
            <a:off x="927100" y="1893621"/>
            <a:ext cx="17018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ovéPole 12"/>
          <p:cNvSpPr txBox="1"/>
          <p:nvPr/>
        </p:nvSpPr>
        <p:spPr>
          <a:xfrm>
            <a:off x="838200" y="6106696"/>
            <a:ext cx="46377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3 – COMPRESSION MOULDING (PART 2)</a:t>
            </a:r>
            <a:endParaRPr lang="cs-CZ" sz="1600" dirty="0">
              <a:solidFill>
                <a:schemeClr val="bg1">
                  <a:lumMod val="65000"/>
                </a:schemeClr>
              </a:solidFill>
              <a:latin typeface="HelveticaNeueLT Com 35 Th" panose="020B0403020202020204" pitchFamily="34" charset="-18"/>
            </a:endParaRPr>
          </a:p>
        </p:txBody>
      </p:sp>
      <p:pic>
        <p:nvPicPr>
          <p:cNvPr id="14" name="Obrázek 1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8" t="43106" r="69989" b="36766"/>
          <a:stretch/>
        </p:blipFill>
        <p:spPr>
          <a:xfrm>
            <a:off x="10987313" y="5892799"/>
            <a:ext cx="827315" cy="9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8492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4752" y="2721376"/>
            <a:ext cx="1484495" cy="1704174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3049" y="2688421"/>
            <a:ext cx="2338876" cy="1718802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88518" y="2912393"/>
            <a:ext cx="2345259" cy="1322140"/>
          </a:xfrm>
          <a:prstGeom prst="rect">
            <a:avLst/>
          </a:prstGeom>
        </p:spPr>
      </p:pic>
      <p:pic>
        <p:nvPicPr>
          <p:cNvPr id="9218" name="Picture 2" descr="GIMP editace Svobodný software Počítačový software, Gimp, zobák, Pták png |  PNGEg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1925" y="2696680"/>
            <a:ext cx="3450079" cy="1571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Obrázek 1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1" t="22580" r="81692" b="19904"/>
          <a:stretch/>
        </p:blipFill>
        <p:spPr>
          <a:xfrm>
            <a:off x="11292681" y="6108700"/>
            <a:ext cx="569118" cy="569118"/>
          </a:xfrm>
          <a:prstGeom prst="rect">
            <a:avLst/>
          </a:prstGeom>
        </p:spPr>
      </p:pic>
      <p:sp>
        <p:nvSpPr>
          <p:cNvPr id="13" name="TextovéPole 12"/>
          <p:cNvSpPr txBox="1"/>
          <p:nvPr/>
        </p:nvSpPr>
        <p:spPr>
          <a:xfrm>
            <a:off x="587542" y="6108700"/>
            <a:ext cx="46954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3 – COMPRESSION MOULDING (PART 2)</a:t>
            </a:r>
            <a:endParaRPr lang="cs-CZ" sz="1600" dirty="0">
              <a:solidFill>
                <a:schemeClr val="bg1">
                  <a:lumMod val="65000"/>
                </a:schemeClr>
              </a:solidFill>
              <a:latin typeface="HelveticaNeueLT Com 35 Th" panose="020B04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9459079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1D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2"/>
          <p:cNvSpPr>
            <a:spLocks noGrp="1"/>
          </p:cNvSpPr>
          <p:nvPr>
            <p:ph idx="1"/>
          </p:nvPr>
        </p:nvSpPr>
        <p:spPr>
          <a:xfrm>
            <a:off x="838200" y="2834640"/>
            <a:ext cx="10515600" cy="140684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cs-CZ" b="1" dirty="0" smtClean="0">
              <a:latin typeface="HelveticaNeueLT Com 35 Th" panose="020B0403020202020204" pitchFamily="34" charset="-18"/>
            </a:endParaRPr>
          </a:p>
          <a:p>
            <a:pPr marL="0" indent="0" algn="ctr">
              <a:buNone/>
            </a:pPr>
            <a:r>
              <a:rPr lang="cs-CZ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SEE U NEXT TIME</a:t>
            </a:r>
            <a:endParaRPr lang="cs-CZ" b="1" dirty="0" smtClean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838200" y="6106696"/>
            <a:ext cx="46377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3 – COMPRESSION MOULDING (PART 2)</a:t>
            </a:r>
            <a:endParaRPr lang="cs-CZ" sz="1600" dirty="0">
              <a:solidFill>
                <a:schemeClr val="bg1">
                  <a:lumMod val="65000"/>
                </a:schemeClr>
              </a:solidFill>
              <a:latin typeface="HelveticaNeueLT Com 35 Th" panose="020B0403020202020204" pitchFamily="34" charset="-18"/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8" t="43106" r="69989" b="36766"/>
          <a:stretch/>
        </p:blipFill>
        <p:spPr>
          <a:xfrm>
            <a:off x="10987313" y="5892799"/>
            <a:ext cx="827315" cy="9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8825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 rot="1871790">
            <a:off x="-4894077" y="-4054930"/>
            <a:ext cx="9740026" cy="12206917"/>
          </a:xfrm>
          <a:prstGeom prst="rect">
            <a:avLst/>
          </a:prstGeom>
          <a:solidFill>
            <a:srgbClr val="1D1D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9" name="TextovéPole 8"/>
          <p:cNvSpPr txBox="1"/>
          <p:nvPr/>
        </p:nvSpPr>
        <p:spPr>
          <a:xfrm>
            <a:off x="523613" y="3167389"/>
            <a:ext cx="17681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CONTACT</a:t>
            </a:r>
            <a:endParaRPr lang="cs-CZ" sz="2800" dirty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1097546" y="2414070"/>
            <a:ext cx="10764253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cs-CZ" dirty="0" smtClean="0">
                <a:latin typeface="HelveticaNeueLT Com 35 Th" panose="020B0403020202020204" pitchFamily="34" charset="-18"/>
              </a:rPr>
              <a:t>ING. TOMAS KOLECAR</a:t>
            </a:r>
          </a:p>
          <a:p>
            <a:pPr algn="r">
              <a:lnSpc>
                <a:spcPct val="150000"/>
              </a:lnSpc>
            </a:pPr>
            <a:r>
              <a:rPr lang="cs-CZ" dirty="0" smtClean="0">
                <a:latin typeface="HelveticaNeueLT Com 35 Th" panose="020B0403020202020204" pitchFamily="34" charset="-18"/>
              </a:rPr>
              <a:t>INFO@PLASTMAKERS.COM</a:t>
            </a:r>
          </a:p>
          <a:p>
            <a:pPr algn="r">
              <a:lnSpc>
                <a:spcPct val="150000"/>
              </a:lnSpc>
            </a:pPr>
            <a:r>
              <a:rPr lang="cs-CZ" dirty="0" smtClean="0">
                <a:latin typeface="HelveticaNeueLT Com 35 Th" panose="020B0403020202020204" pitchFamily="34" charset="-18"/>
              </a:rPr>
              <a:t>WWW.PLASTMAKERS.COM</a:t>
            </a:r>
          </a:p>
          <a:p>
            <a:pPr algn="r">
              <a:lnSpc>
                <a:spcPct val="150000"/>
              </a:lnSpc>
            </a:pPr>
            <a:r>
              <a:rPr lang="cs-CZ" dirty="0" smtClean="0">
                <a:latin typeface="HelveticaNeueLT Com 35 Th" panose="020B0403020202020204" pitchFamily="34" charset="-18"/>
              </a:rPr>
              <a:t>+420 739 122 662</a:t>
            </a:r>
          </a:p>
          <a:p>
            <a:pPr algn="r">
              <a:lnSpc>
                <a:spcPct val="150000"/>
              </a:lnSpc>
            </a:pPr>
            <a:r>
              <a:rPr lang="cs-CZ" dirty="0" smtClean="0">
                <a:latin typeface="HelveticaNeueLT Com 35 Th" panose="020B0403020202020204" pitchFamily="34" charset="-18"/>
              </a:rPr>
              <a:t>CZECH REPUBLIC - EUROPE</a:t>
            </a:r>
          </a:p>
          <a:p>
            <a:pPr algn="r">
              <a:lnSpc>
                <a:spcPct val="150000"/>
              </a:lnSpc>
            </a:pPr>
            <a:endParaRPr lang="cs-CZ" dirty="0" smtClean="0">
              <a:latin typeface="HelveticaNeueLT Com 35 Th" panose="020B0403020202020204" pitchFamily="34" charset="-18"/>
            </a:endParaRPr>
          </a:p>
          <a:p>
            <a:pPr algn="r">
              <a:lnSpc>
                <a:spcPct val="150000"/>
              </a:lnSpc>
            </a:pPr>
            <a:endParaRPr lang="cs-CZ" dirty="0">
              <a:latin typeface="HelveticaNeueLT Com 35 Th" panose="020B0403020202020204" pitchFamily="34" charset="-18"/>
            </a:endParaRPr>
          </a:p>
        </p:txBody>
      </p:sp>
      <p:pic>
        <p:nvPicPr>
          <p:cNvPr id="12" name="Obrázek 11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10969" y="4768132"/>
            <a:ext cx="473673" cy="473673"/>
          </a:xfrm>
          <a:prstGeom prst="rect">
            <a:avLst/>
          </a:prstGeom>
        </p:spPr>
      </p:pic>
      <p:pic>
        <p:nvPicPr>
          <p:cNvPr id="16" name="Obrázek 15">
            <a:hlinkClick r:id="rId5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92649" y="4871234"/>
            <a:ext cx="1273038" cy="283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4346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8658" y="-147485"/>
            <a:ext cx="12270658" cy="8180439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-147484" y="-147484"/>
            <a:ext cx="12418142" cy="7202224"/>
          </a:xfrm>
          <a:prstGeom prst="rect">
            <a:avLst/>
          </a:prstGeom>
          <a:solidFill>
            <a:srgbClr val="000000">
              <a:alpha val="41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838200" y="655319"/>
            <a:ext cx="10515600" cy="35861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cs-CZ" dirty="0" smtClean="0">
              <a:latin typeface="HelveticaNeueLT Com 35 Th" panose="020B0403020202020204" pitchFamily="34" charset="-18"/>
            </a:endParaRPr>
          </a:p>
          <a:p>
            <a:pPr marL="0" indent="0">
              <a:buNone/>
            </a:pPr>
            <a:r>
              <a:rPr lang="cs-CZ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2/5 WHAT CAN YOU USE FOR MOULD SEPARATION?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838200" y="6106696"/>
            <a:ext cx="46377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3 – COMPRESSION MOULDING (PART 2)</a:t>
            </a:r>
            <a:endParaRPr lang="cs-CZ" sz="1600" dirty="0">
              <a:solidFill>
                <a:schemeClr val="bg1">
                  <a:lumMod val="65000"/>
                </a:schemeClr>
              </a:solidFill>
              <a:latin typeface="HelveticaNeueLT Com 35 Th" panose="020B0403020202020204" pitchFamily="34" charset="-18"/>
            </a:endParaRP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8" t="43106" r="69989" b="36766"/>
          <a:stretch/>
        </p:blipFill>
        <p:spPr>
          <a:xfrm>
            <a:off x="10987313" y="5892799"/>
            <a:ext cx="827315" cy="9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53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845066" y="-2297350"/>
            <a:ext cx="8597118" cy="12896850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-304800" y="-147484"/>
            <a:ext cx="12575458" cy="7226710"/>
          </a:xfrm>
          <a:prstGeom prst="rect">
            <a:avLst/>
          </a:prstGeom>
          <a:solidFill>
            <a:srgbClr val="000000">
              <a:alpha val="54902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838200" y="655319"/>
            <a:ext cx="10515600" cy="35861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cs-CZ" dirty="0" smtClean="0">
              <a:latin typeface="HelveticaNeueLT Com 35 Th" panose="020B0403020202020204" pitchFamily="34" charset="-18"/>
            </a:endParaRPr>
          </a:p>
          <a:p>
            <a:pPr marL="0" indent="0">
              <a:buNone/>
            </a:pPr>
            <a:r>
              <a:rPr lang="cs-CZ" dirty="0">
                <a:solidFill>
                  <a:schemeClr val="bg1"/>
                </a:solidFill>
                <a:latin typeface="HelveticaNeueLT Com 35 Th" panose="020B0403020202020204" pitchFamily="34" charset="-18"/>
              </a:rPr>
              <a:t>3</a:t>
            </a:r>
            <a:r>
              <a:rPr lang="cs-CZ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/5 WHICH PLASTIC TYPE HAS A RESIN IDENTIFICATION CODE 2? </a:t>
            </a:r>
          </a:p>
          <a:p>
            <a:pPr marL="514350" indent="-514350">
              <a:buAutoNum type="alphaUcParenR"/>
            </a:pPr>
            <a:r>
              <a:rPr lang="cs-CZ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PET</a:t>
            </a:r>
          </a:p>
          <a:p>
            <a:pPr marL="514350" indent="-514350">
              <a:buAutoNum type="alphaUcParenR"/>
            </a:pPr>
            <a:r>
              <a:rPr lang="cs-CZ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PP</a:t>
            </a:r>
          </a:p>
          <a:p>
            <a:pPr marL="514350" indent="-514350">
              <a:buAutoNum type="alphaUcParenR"/>
            </a:pPr>
            <a:r>
              <a:rPr lang="cs-CZ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HDPE</a:t>
            </a:r>
          </a:p>
        </p:txBody>
      </p:sp>
      <p:cxnSp>
        <p:nvCxnSpPr>
          <p:cNvPr id="9" name="Přímá spojnice 8"/>
          <p:cNvCxnSpPr/>
          <p:nvPr/>
        </p:nvCxnSpPr>
        <p:spPr>
          <a:xfrm>
            <a:off x="927100" y="2406701"/>
            <a:ext cx="17018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9"/>
          <p:cNvCxnSpPr/>
          <p:nvPr/>
        </p:nvCxnSpPr>
        <p:spPr>
          <a:xfrm>
            <a:off x="927100" y="1893621"/>
            <a:ext cx="17018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ovéPole 10"/>
          <p:cNvSpPr txBox="1"/>
          <p:nvPr/>
        </p:nvSpPr>
        <p:spPr>
          <a:xfrm>
            <a:off x="838200" y="6106696"/>
            <a:ext cx="46377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3 – COMPRESSION MOULDING (PART 2)</a:t>
            </a:r>
            <a:endParaRPr lang="cs-CZ" sz="1600" dirty="0">
              <a:solidFill>
                <a:schemeClr val="bg1">
                  <a:lumMod val="65000"/>
                </a:schemeClr>
              </a:solidFill>
              <a:latin typeface="HelveticaNeueLT Com 35 Th" panose="020B0403020202020204" pitchFamily="34" charset="-18"/>
            </a:endParaRPr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8" t="43106" r="69989" b="36766"/>
          <a:stretch/>
        </p:blipFill>
        <p:spPr>
          <a:xfrm>
            <a:off x="10987313" y="5892799"/>
            <a:ext cx="827315" cy="9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9154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3679" y="2197742"/>
            <a:ext cx="4087479" cy="4087479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-210100" y="-589624"/>
            <a:ext cx="12418142" cy="7668850"/>
          </a:xfrm>
          <a:prstGeom prst="rect">
            <a:avLst/>
          </a:prstGeom>
          <a:solidFill>
            <a:srgbClr val="000000">
              <a:alpha val="47059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838200" y="655319"/>
            <a:ext cx="10515600" cy="35861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cs-CZ" dirty="0" smtClean="0">
              <a:latin typeface="HelveticaNeueLT Com 35 Th" panose="020B0403020202020204" pitchFamily="34" charset="-18"/>
            </a:endParaRPr>
          </a:p>
          <a:p>
            <a:pPr marL="0" indent="0">
              <a:buNone/>
            </a:pPr>
            <a:r>
              <a:rPr lang="cs-CZ" dirty="0">
                <a:solidFill>
                  <a:schemeClr val="bg1"/>
                </a:solidFill>
                <a:latin typeface="HelveticaNeueLT Com 35 Th" panose="020B0403020202020204" pitchFamily="34" charset="-18"/>
              </a:rPr>
              <a:t>4</a:t>
            </a:r>
            <a:r>
              <a:rPr lang="cs-CZ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/5 HOW MANY % OF PRODUCED PET BOTTLES END UP IN NATURE IN CZECH REPUBLIC?</a:t>
            </a:r>
          </a:p>
          <a:p>
            <a:pPr marL="514350" indent="-514350">
              <a:buAutoNum type="alphaUcParenR"/>
            </a:pPr>
            <a:r>
              <a:rPr lang="cs-CZ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5%</a:t>
            </a:r>
          </a:p>
          <a:p>
            <a:pPr marL="514350" indent="-514350">
              <a:buAutoNum type="alphaUcParenR"/>
            </a:pPr>
            <a:r>
              <a:rPr lang="cs-CZ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20%</a:t>
            </a:r>
          </a:p>
          <a:p>
            <a:pPr marL="514350" indent="-514350">
              <a:buAutoNum type="alphaUcParenR"/>
            </a:pPr>
            <a:r>
              <a:rPr lang="cs-CZ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33%</a:t>
            </a:r>
          </a:p>
          <a:p>
            <a:pPr marL="0" indent="0">
              <a:buNone/>
            </a:pPr>
            <a:endParaRPr lang="cs-CZ" dirty="0" smtClean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  <a:p>
            <a:pPr marL="0" indent="0">
              <a:buNone/>
            </a:pPr>
            <a:endParaRPr lang="cs-CZ" dirty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  <a:p>
            <a:pPr marL="0" indent="0">
              <a:buNone/>
            </a:pPr>
            <a:endParaRPr lang="cs-CZ" dirty="0" smtClean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</p:txBody>
      </p:sp>
      <p:cxnSp>
        <p:nvCxnSpPr>
          <p:cNvPr id="9" name="Přímá spojnice 8"/>
          <p:cNvCxnSpPr/>
          <p:nvPr/>
        </p:nvCxnSpPr>
        <p:spPr>
          <a:xfrm>
            <a:off x="838200" y="2802941"/>
            <a:ext cx="17018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9"/>
          <p:cNvCxnSpPr/>
          <p:nvPr/>
        </p:nvCxnSpPr>
        <p:spPr>
          <a:xfrm>
            <a:off x="838200" y="2289861"/>
            <a:ext cx="17018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ovéPole 10"/>
          <p:cNvSpPr txBox="1"/>
          <p:nvPr/>
        </p:nvSpPr>
        <p:spPr>
          <a:xfrm>
            <a:off x="838200" y="6106696"/>
            <a:ext cx="46377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3 – COMPRESSION MOULDING (PART 2)</a:t>
            </a:r>
            <a:endParaRPr lang="cs-CZ" sz="1600" dirty="0">
              <a:solidFill>
                <a:schemeClr val="bg1">
                  <a:lumMod val="65000"/>
                </a:schemeClr>
              </a:solidFill>
              <a:latin typeface="HelveticaNeueLT Com 35 Th" panose="020B0403020202020204" pitchFamily="34" charset="-18"/>
            </a:endParaRPr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8" t="43106" r="69989" b="36766"/>
          <a:stretch/>
        </p:blipFill>
        <p:spPr>
          <a:xfrm>
            <a:off x="10987313" y="5892799"/>
            <a:ext cx="827315" cy="9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2193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7484" y="0"/>
            <a:ext cx="12339484" cy="8227930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-147484" y="-147484"/>
            <a:ext cx="12418142" cy="7202224"/>
          </a:xfrm>
          <a:prstGeom prst="rect">
            <a:avLst/>
          </a:prstGeom>
          <a:solidFill>
            <a:srgbClr val="000000">
              <a:alpha val="53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838200" y="655319"/>
            <a:ext cx="10515600" cy="35861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cs-CZ" dirty="0" smtClean="0">
              <a:latin typeface="HelveticaNeueLT Com 35 Th" panose="020B0403020202020204" pitchFamily="34" charset="-18"/>
            </a:endParaRPr>
          </a:p>
          <a:p>
            <a:pPr marL="0" indent="0">
              <a:buNone/>
            </a:pPr>
            <a:r>
              <a:rPr lang="cs-CZ" dirty="0">
                <a:solidFill>
                  <a:schemeClr val="bg1"/>
                </a:solidFill>
                <a:latin typeface="HelveticaNeueLT Com 35 Th" panose="020B0403020202020204" pitchFamily="34" charset="-18"/>
              </a:rPr>
              <a:t>5</a:t>
            </a:r>
            <a:r>
              <a:rPr lang="cs-CZ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/5 EXPLAIN WHAT IS PRINCIPLE OF BOTTLE DEPOSIT SYSTEM</a:t>
            </a:r>
          </a:p>
          <a:p>
            <a:pPr marL="0" indent="0">
              <a:buNone/>
            </a:pPr>
            <a:endParaRPr lang="cs-CZ" dirty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  <a:p>
            <a:pPr marL="0" indent="0">
              <a:buNone/>
            </a:pPr>
            <a:endParaRPr lang="cs-CZ" dirty="0" smtClean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838200" y="6106696"/>
            <a:ext cx="46377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3 – COMPRESSION MOULDING (PART 2)</a:t>
            </a:r>
            <a:endParaRPr lang="cs-CZ" sz="1600" dirty="0">
              <a:solidFill>
                <a:schemeClr val="bg1">
                  <a:lumMod val="65000"/>
                </a:schemeClr>
              </a:solidFill>
              <a:latin typeface="HelveticaNeueLT Com 35 Th" panose="020B0403020202020204" pitchFamily="34" charset="-18"/>
            </a:endParaRP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8" t="43106" r="69989" b="36766"/>
          <a:stretch/>
        </p:blipFill>
        <p:spPr>
          <a:xfrm>
            <a:off x="10987313" y="5892799"/>
            <a:ext cx="827315" cy="9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38548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2437017" y="3157964"/>
            <a:ext cx="73179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 smtClean="0">
                <a:solidFill>
                  <a:srgbClr val="1D1D1B"/>
                </a:solidFill>
                <a:latin typeface="HelveticaNeueLT Com 35 Th" panose="020B0403020202020204" pitchFamily="34" charset="-18"/>
              </a:rPr>
              <a:t>PREPARATION OF MATERIAL AND TOOLS FOR COMPRESSION MOULDING (CLOCK + CLIPBOARD)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1" t="22580" r="81692" b="19904"/>
          <a:stretch/>
        </p:blipFill>
        <p:spPr>
          <a:xfrm>
            <a:off x="11292681" y="6108700"/>
            <a:ext cx="569118" cy="569118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587542" y="6108700"/>
            <a:ext cx="46954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3 – COMPRESSION MOULDING (PART 2)</a:t>
            </a:r>
            <a:endParaRPr lang="cs-CZ" sz="1600" dirty="0">
              <a:solidFill>
                <a:schemeClr val="bg1">
                  <a:lumMod val="65000"/>
                </a:schemeClr>
              </a:solidFill>
              <a:latin typeface="HelveticaNeueLT Com 35 Th" panose="020B04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2641846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1D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2"/>
          <p:cNvSpPr>
            <a:spLocks noGrp="1"/>
          </p:cNvSpPr>
          <p:nvPr>
            <p:ph idx="1"/>
          </p:nvPr>
        </p:nvSpPr>
        <p:spPr>
          <a:xfrm>
            <a:off x="838200" y="2834640"/>
            <a:ext cx="10515600" cy="140684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cs-CZ" b="1" dirty="0" smtClean="0">
              <a:latin typeface="HelveticaNeueLT Com 35 Th" panose="020B0403020202020204" pitchFamily="34" charset="-18"/>
            </a:endParaRPr>
          </a:p>
          <a:p>
            <a:pPr marL="0" indent="0" algn="ctr">
              <a:buNone/>
            </a:pPr>
            <a:r>
              <a:rPr lang="cs-CZ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ASSEMBLY CLOCK AND CLIPBOARD</a:t>
            </a:r>
            <a:endParaRPr lang="cs-CZ" b="1" dirty="0" smtClean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838200" y="6106696"/>
            <a:ext cx="46377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3 – COMPRESSION MOULDING (PART 2)</a:t>
            </a:r>
            <a:endParaRPr lang="cs-CZ" sz="1600" dirty="0">
              <a:solidFill>
                <a:schemeClr val="bg1">
                  <a:lumMod val="65000"/>
                </a:schemeClr>
              </a:solidFill>
              <a:latin typeface="HelveticaNeueLT Com 35 Th" panose="020B0403020202020204" pitchFamily="34" charset="-18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8" t="43106" r="69989" b="36766"/>
          <a:stretch/>
        </p:blipFill>
        <p:spPr>
          <a:xfrm>
            <a:off x="10987313" y="5892799"/>
            <a:ext cx="827315" cy="91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8626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3688</TotalTime>
  <Words>611</Words>
  <Application>Microsoft Office PowerPoint</Application>
  <PresentationFormat>Širokoúhlá obrazovka</PresentationFormat>
  <Paragraphs>122</Paragraphs>
  <Slides>32</Slides>
  <Notes>24</Notes>
  <HiddenSlides>0</HiddenSlides>
  <MMClips>2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32</vt:i4>
      </vt:variant>
    </vt:vector>
  </HeadingPairs>
  <TitlesOfParts>
    <vt:vector size="38" baseType="lpstr">
      <vt:lpstr>Arial</vt:lpstr>
      <vt:lpstr>Calibri</vt:lpstr>
      <vt:lpstr>Calibri Light</vt:lpstr>
      <vt:lpstr>HelveticaNeueLT Com 35 Th</vt:lpstr>
      <vt:lpstr>Roboto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Kolečář Tomáš (152739)</dc:creator>
  <cp:lastModifiedBy>Kolečář Tomáš (152739)</cp:lastModifiedBy>
  <cp:revision>78</cp:revision>
  <dcterms:created xsi:type="dcterms:W3CDTF">2020-11-12T07:59:26Z</dcterms:created>
  <dcterms:modified xsi:type="dcterms:W3CDTF">2022-02-01T22:00:48Z</dcterms:modified>
</cp:coreProperties>
</file>