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336" r:id="rId2"/>
    <p:sldId id="302" r:id="rId3"/>
    <p:sldId id="303" r:id="rId4"/>
    <p:sldId id="305" r:id="rId5"/>
    <p:sldId id="322" r:id="rId6"/>
    <p:sldId id="300" r:id="rId7"/>
    <p:sldId id="304" r:id="rId8"/>
    <p:sldId id="297" r:id="rId9"/>
    <p:sldId id="333" r:id="rId10"/>
    <p:sldId id="256" r:id="rId11"/>
    <p:sldId id="340" r:id="rId12"/>
    <p:sldId id="341" r:id="rId13"/>
    <p:sldId id="337" r:id="rId14"/>
    <p:sldId id="338" r:id="rId15"/>
    <p:sldId id="339" r:id="rId16"/>
    <p:sldId id="346" r:id="rId17"/>
    <p:sldId id="335" r:id="rId18"/>
    <p:sldId id="320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1D1B"/>
    <a:srgbClr val="FFE12D"/>
    <a:srgbClr val="FFFFFF"/>
    <a:srgbClr val="000000"/>
    <a:srgbClr val="FF0000"/>
    <a:srgbClr val="F9F9F9"/>
    <a:srgbClr val="F1F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74" autoAdjust="0"/>
    <p:restoredTop sz="82892" autoAdjust="0"/>
  </p:normalViewPr>
  <p:slideViewPr>
    <p:cSldViewPr snapToGrid="0" showGuides="1">
      <p:cViewPr varScale="1">
        <p:scale>
          <a:sx n="60" d="100"/>
          <a:sy n="60" d="100"/>
        </p:scale>
        <p:origin x="2430" y="78"/>
      </p:cViewPr>
      <p:guideLst>
        <p:guide orient="horz" pos="225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187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712E80-2961-4904-9F7A-8EFA2BDDD0F7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CA681C-14E5-4401-AE48-FC1D7845CE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416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65467A-3161-4F92-AB0F-653335DC4D21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ED3BF5-1E13-4EB0-ABE4-E9325004BF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2301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Picture:</a:t>
            </a:r>
            <a:r>
              <a:rPr lang="cs-CZ" baseline="0" dirty="0" smtClean="0"/>
              <a:t> Magda </a:t>
            </a:r>
            <a:r>
              <a:rPr lang="cs-CZ" baseline="0" dirty="0" err="1" smtClean="0"/>
              <a:t>Ehlers</a:t>
            </a:r>
            <a:r>
              <a:rPr lang="cs-CZ" baseline="0" dirty="0" smtClean="0"/>
              <a:t>, source: Pexels.com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98B67A-BB60-4C1B-BBBB-0D2D45F4F336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743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Parts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that</a:t>
            </a:r>
            <a:r>
              <a:rPr lang="cs-CZ" baseline="0" dirty="0" smtClean="0"/>
              <a:t> </a:t>
            </a:r>
            <a:r>
              <a:rPr lang="cs-CZ" baseline="0" dirty="0" err="1" smtClean="0"/>
              <a:t>were</a:t>
            </a:r>
            <a:r>
              <a:rPr lang="cs-CZ" baseline="0" dirty="0" smtClean="0"/>
              <a:t> not melt </a:t>
            </a:r>
            <a:r>
              <a:rPr lang="cs-CZ" baseline="0" dirty="0" err="1" smtClean="0"/>
              <a:t>well</a:t>
            </a:r>
            <a:r>
              <a:rPr lang="cs-CZ" baseline="0" dirty="0" smtClean="0"/>
              <a:t>,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73535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05457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mtClean="0"/>
              <a:t>MAKE A RECAP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8057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98B67A-BB60-4C1B-BBBB-0D2D45F4F336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45201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Sourc</a:t>
            </a:r>
            <a:r>
              <a:rPr lang="cs-CZ" baseline="0" dirty="0" smtClean="0"/>
              <a:t>e EKO KOM, Czech Republic, 2020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503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SOURCE: PLASTOŽROUT.CZ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5481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Source: https://alansfactoryoutlet.com/7-types-of-plastics-their-toxicity-and-most-commonly-used-for/</a:t>
            </a:r>
          </a:p>
          <a:p>
            <a:r>
              <a:rPr lang="cs-CZ" dirty="0" smtClean="0"/>
              <a:t>[1] https://www.e15.cz/magazin/infografika-jak-dlouho-se-rozklada-odpad-pet-lahvi-to-trva-skoro-pul-tisicileti-1347264#</a:t>
            </a:r>
          </a:p>
          <a:p>
            <a:r>
              <a:rPr lang="cs-CZ" dirty="0" smtClean="0"/>
              <a:t>[2] https://maesindopaperpackaging.com/does-plastic-decompose-how-long-does-it-take/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71635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Explain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principle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of</a:t>
            </a:r>
            <a:r>
              <a:rPr lang="cs-CZ" baseline="0" dirty="0" smtClean="0"/>
              <a:t> </a:t>
            </a:r>
            <a:r>
              <a:rPr lang="cs-CZ" baseline="0" dirty="0" err="1" smtClean="0"/>
              <a:t>compression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moulding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6551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Principle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of</a:t>
            </a:r>
            <a:r>
              <a:rPr lang="cs-CZ" baseline="0" dirty="0" smtClean="0"/>
              <a:t> </a:t>
            </a:r>
            <a:r>
              <a:rPr lang="cs-CZ" baseline="0" dirty="0" err="1" smtClean="0"/>
              <a:t>melting</a:t>
            </a:r>
            <a:r>
              <a:rPr lang="cs-CZ" baseline="0" dirty="0" smtClean="0"/>
              <a:t> </a:t>
            </a:r>
            <a:r>
              <a:rPr lang="cs-CZ" baseline="0" dirty="0" err="1" smtClean="0"/>
              <a:t>plastic</a:t>
            </a:r>
            <a:r>
              <a:rPr lang="cs-CZ" baseline="0" dirty="0" smtClean="0"/>
              <a:t> </a:t>
            </a:r>
          </a:p>
          <a:p>
            <a:r>
              <a:rPr lang="cs-CZ" dirty="0" smtClean="0"/>
              <a:t>Electric</a:t>
            </a:r>
            <a:r>
              <a:rPr lang="cs-CZ" baseline="0" dirty="0" smtClean="0"/>
              <a:t> </a:t>
            </a:r>
            <a:r>
              <a:rPr lang="cs-CZ" baseline="0" dirty="0" err="1" smtClean="0"/>
              <a:t>oven</a:t>
            </a:r>
            <a:r>
              <a:rPr lang="cs-CZ" baseline="0" dirty="0" smtClean="0"/>
              <a:t> + car </a:t>
            </a:r>
            <a:r>
              <a:rPr lang="cs-CZ" baseline="0" dirty="0" err="1" smtClean="0"/>
              <a:t>jack</a:t>
            </a:r>
            <a:r>
              <a:rPr lang="cs-CZ" baseline="0" dirty="0" smtClean="0"/>
              <a:t> </a:t>
            </a:r>
          </a:p>
          <a:p>
            <a:r>
              <a:rPr lang="cs-CZ" baseline="0" dirty="0" err="1" smtClean="0"/>
              <a:t>Sheetpress</a:t>
            </a:r>
            <a:r>
              <a:rPr lang="cs-CZ" baseline="0" dirty="0" smtClean="0"/>
              <a:t> </a:t>
            </a:r>
          </a:p>
          <a:p>
            <a:r>
              <a:rPr lang="cs-CZ" baseline="0" dirty="0" err="1" smtClean="0"/>
              <a:t>Products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that</a:t>
            </a:r>
            <a:r>
              <a:rPr lang="cs-CZ" baseline="0" dirty="0" smtClean="0"/>
              <a:t> </a:t>
            </a:r>
            <a:r>
              <a:rPr lang="cs-CZ" baseline="0" dirty="0" err="1" smtClean="0"/>
              <a:t>can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be</a:t>
            </a:r>
            <a:r>
              <a:rPr lang="cs-CZ" baseline="0" dirty="0" smtClean="0"/>
              <a:t> made </a:t>
            </a:r>
            <a:r>
              <a:rPr lang="cs-CZ" baseline="0" dirty="0" err="1" smtClean="0"/>
              <a:t>with</a:t>
            </a:r>
            <a:r>
              <a:rPr lang="cs-CZ" baseline="0" dirty="0" smtClean="0"/>
              <a:t> </a:t>
            </a:r>
            <a:r>
              <a:rPr lang="cs-CZ" baseline="0" dirty="0" err="1" smtClean="0"/>
              <a:t>compression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moulding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11875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Importance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melting</a:t>
            </a:r>
            <a:r>
              <a:rPr lang="cs-CZ" baseline="0" dirty="0" smtClean="0"/>
              <a:t> </a:t>
            </a:r>
            <a:r>
              <a:rPr lang="cs-CZ" baseline="0" dirty="0" err="1" smtClean="0"/>
              <a:t>temperatures</a:t>
            </a:r>
            <a:r>
              <a:rPr lang="cs-CZ" baseline="0" dirty="0" smtClean="0"/>
              <a:t> </a:t>
            </a:r>
          </a:p>
          <a:p>
            <a:r>
              <a:rPr lang="cs-CZ" baseline="0" dirty="0" err="1" smtClean="0"/>
              <a:t>Explain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temperature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range</a:t>
            </a:r>
            <a:endParaRPr lang="cs-CZ" baseline="0" dirty="0" smtClean="0"/>
          </a:p>
          <a:p>
            <a:r>
              <a:rPr lang="cs-CZ" baseline="0" dirty="0" smtClean="0"/>
              <a:t>Source: David </a:t>
            </a:r>
            <a:r>
              <a:rPr lang="cs-CZ" baseline="0" dirty="0" err="1" smtClean="0"/>
              <a:t>Hakkens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76124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err="1" smtClean="0"/>
              <a:t>Example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of</a:t>
            </a:r>
            <a:r>
              <a:rPr lang="cs-CZ" baseline="0" dirty="0" smtClean="0"/>
              <a:t> </a:t>
            </a:r>
            <a:r>
              <a:rPr lang="cs-CZ" baseline="0" dirty="0" err="1" smtClean="0"/>
              <a:t>clipboard</a:t>
            </a:r>
            <a:r>
              <a:rPr lang="cs-CZ" baseline="0" dirty="0" smtClean="0"/>
              <a:t> </a:t>
            </a:r>
            <a:r>
              <a:rPr lang="cs-CZ" baseline="0" dirty="0" err="1" smtClean="0"/>
              <a:t>compression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mould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49531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Example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of</a:t>
            </a:r>
            <a:r>
              <a:rPr lang="cs-CZ" baseline="0" dirty="0" smtClean="0"/>
              <a:t> </a:t>
            </a:r>
            <a:r>
              <a:rPr lang="cs-CZ" baseline="0" dirty="0" err="1" smtClean="0"/>
              <a:t>clock</a:t>
            </a:r>
            <a:r>
              <a:rPr lang="cs-CZ" baseline="0" dirty="0" smtClean="0"/>
              <a:t> </a:t>
            </a:r>
            <a:r>
              <a:rPr lang="cs-CZ" baseline="0" dirty="0" err="1" smtClean="0"/>
              <a:t>compression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mould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3719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5750250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4286802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6168082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1190907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1999071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548393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6924363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7920227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3050195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2365691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029013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227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19.png"/><Relationship Id="rId18" Type="http://schemas.openxmlformats.org/officeDocument/2006/relationships/image" Target="../media/image23.png"/><Relationship Id="rId3" Type="http://schemas.openxmlformats.org/officeDocument/2006/relationships/image" Target="../media/image11.png"/><Relationship Id="rId21" Type="http://schemas.openxmlformats.org/officeDocument/2006/relationships/image" Target="../media/image25.png"/><Relationship Id="rId7" Type="http://schemas.openxmlformats.org/officeDocument/2006/relationships/image" Target="../media/image14.jpeg"/><Relationship Id="rId12" Type="http://schemas.openxmlformats.org/officeDocument/2006/relationships/image" Target="../media/image18.png"/><Relationship Id="rId17" Type="http://schemas.microsoft.com/office/2007/relationships/hdphoto" Target="../media/hdphoto3.wdp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2.png"/><Relationship Id="rId20" Type="http://schemas.microsoft.com/office/2007/relationships/hdphoto" Target="../media/hdphoto4.wdp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image" Target="../media/image17.png"/><Relationship Id="rId5" Type="http://schemas.openxmlformats.org/officeDocument/2006/relationships/image" Target="../media/image13.png"/><Relationship Id="rId15" Type="http://schemas.openxmlformats.org/officeDocument/2006/relationships/image" Target="../media/image21.png"/><Relationship Id="rId10" Type="http://schemas.microsoft.com/office/2007/relationships/hdphoto" Target="../media/hdphoto1.wdp"/><Relationship Id="rId19" Type="http://schemas.openxmlformats.org/officeDocument/2006/relationships/image" Target="../media/image24.png"/><Relationship Id="rId4" Type="http://schemas.openxmlformats.org/officeDocument/2006/relationships/image" Target="../media/image12.png"/><Relationship Id="rId9" Type="http://schemas.openxmlformats.org/officeDocument/2006/relationships/image" Target="../media/image16.png"/><Relationship Id="rId1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tagram.com/plastmakers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hyperlink" Target="https://www.youtube.com/channel/UCleLIUaJMMMh3QzqmwOPM3Q" TargetMode="Externa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187" y="0"/>
            <a:ext cx="10987597" cy="7334006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 rot="1871790">
            <a:off x="-4894077" y="-4054930"/>
            <a:ext cx="9740026" cy="12206917"/>
          </a:xfrm>
          <a:prstGeom prst="rect">
            <a:avLst/>
          </a:prstGeom>
          <a:solidFill>
            <a:srgbClr val="1D1D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505325" y="2474893"/>
            <a:ext cx="408477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PLASTIC COMPRESSION</a:t>
            </a:r>
          </a:p>
          <a:p>
            <a:r>
              <a:rPr lang="cs-CZ" sz="28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MOULDING (PART 1) </a:t>
            </a:r>
            <a:endParaRPr lang="cs-CZ" sz="2800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505325" y="349976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  <a:latin typeface="HelveticaNeueLT Com 35 Th" panose="020B0403020202020204" pitchFamily="34" charset="-18"/>
              </a:rPr>
              <a:t>2</a:t>
            </a: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/10</a:t>
            </a:r>
            <a:endParaRPr lang="cs-CZ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8996838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Přímá spojnice 3"/>
          <p:cNvCxnSpPr/>
          <p:nvPr/>
        </p:nvCxnSpPr>
        <p:spPr>
          <a:xfrm flipV="1">
            <a:off x="2189156" y="2469183"/>
            <a:ext cx="809176" cy="114857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Přímá spojnice 4"/>
          <p:cNvCxnSpPr/>
          <p:nvPr/>
        </p:nvCxnSpPr>
        <p:spPr>
          <a:xfrm>
            <a:off x="2189156" y="3596188"/>
            <a:ext cx="809176" cy="114857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5"/>
          <p:cNvCxnSpPr/>
          <p:nvPr/>
        </p:nvCxnSpPr>
        <p:spPr>
          <a:xfrm>
            <a:off x="4172567" y="2432692"/>
            <a:ext cx="809176" cy="114857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6"/>
          <p:cNvCxnSpPr/>
          <p:nvPr/>
        </p:nvCxnSpPr>
        <p:spPr>
          <a:xfrm flipV="1">
            <a:off x="4172567" y="3559697"/>
            <a:ext cx="809176" cy="114857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 flipV="1">
            <a:off x="6534114" y="2431842"/>
            <a:ext cx="809176" cy="114857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/>
          <p:cNvCxnSpPr/>
          <p:nvPr/>
        </p:nvCxnSpPr>
        <p:spPr>
          <a:xfrm>
            <a:off x="6534114" y="3558847"/>
            <a:ext cx="809176" cy="114857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6"/>
          <a:stretch/>
        </p:blipFill>
        <p:spPr>
          <a:xfrm>
            <a:off x="4464050" y="3590264"/>
            <a:ext cx="5503929" cy="3267736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22245">
            <a:off x="2816174" y="147070"/>
            <a:ext cx="7503619" cy="3818069"/>
          </a:xfrm>
          <a:prstGeom prst="rect">
            <a:avLst/>
          </a:prstGeom>
        </p:spPr>
      </p:pic>
      <p:grpSp>
        <p:nvGrpSpPr>
          <p:cNvPr id="13" name="Skupina 12"/>
          <p:cNvGrpSpPr/>
          <p:nvPr/>
        </p:nvGrpSpPr>
        <p:grpSpPr>
          <a:xfrm>
            <a:off x="8498277" y="1114397"/>
            <a:ext cx="2437194" cy="1370922"/>
            <a:chOff x="8450076" y="914366"/>
            <a:chExt cx="2437194" cy="1370922"/>
          </a:xfrm>
        </p:grpSpPr>
        <p:pic>
          <p:nvPicPr>
            <p:cNvPr id="14" name="Obrázek 13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50076" y="914366"/>
              <a:ext cx="2437194" cy="1370922"/>
            </a:xfrm>
            <a:prstGeom prst="rect">
              <a:avLst/>
            </a:prstGeom>
          </p:spPr>
        </p:pic>
        <p:sp>
          <p:nvSpPr>
            <p:cNvPr id="15" name="Obdélník 14"/>
            <p:cNvSpPr/>
            <p:nvPr/>
          </p:nvSpPr>
          <p:spPr>
            <a:xfrm rot="20353055">
              <a:off x="9156426" y="2024376"/>
              <a:ext cx="632920" cy="155547"/>
            </a:xfrm>
            <a:prstGeom prst="rect">
              <a:avLst/>
            </a:prstGeom>
            <a:solidFill>
              <a:srgbClr val="F1F1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bg1"/>
                </a:solidFill>
              </a:endParaRPr>
            </a:p>
          </p:txBody>
        </p:sp>
      </p:grpSp>
      <p:pic>
        <p:nvPicPr>
          <p:cNvPr id="16" name="Obrázek 1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93" t="36577" r="39235" b="17206"/>
          <a:stretch/>
        </p:blipFill>
        <p:spPr>
          <a:xfrm>
            <a:off x="750976" y="2886827"/>
            <a:ext cx="1448120" cy="1380370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41" t="3970" r="35088" b="19475"/>
          <a:stretch/>
        </p:blipFill>
        <p:spPr>
          <a:xfrm>
            <a:off x="4977270" y="2857537"/>
            <a:ext cx="1556844" cy="1439546"/>
          </a:xfrm>
          <a:prstGeom prst="rect">
            <a:avLst/>
          </a:prstGeom>
        </p:spPr>
      </p:pic>
      <p:sp>
        <p:nvSpPr>
          <p:cNvPr id="18" name="TextovéPole 17"/>
          <p:cNvSpPr txBox="1"/>
          <p:nvPr/>
        </p:nvSpPr>
        <p:spPr>
          <a:xfrm>
            <a:off x="841994" y="4429838"/>
            <a:ext cx="12660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>
                <a:latin typeface="HelveticaNeueLT Com 35 Th" panose="020B0403020202020204" pitchFamily="34" charset="-18"/>
              </a:rPr>
              <a:t>PLASTIC WASTE</a:t>
            </a:r>
            <a:endParaRPr lang="cs-CZ" dirty="0">
              <a:latin typeface="HelveticaNeueLT Com 35 Th" panose="020B0403020202020204" pitchFamily="34" charset="-18"/>
            </a:endParaRPr>
          </a:p>
        </p:txBody>
      </p:sp>
      <p:sp>
        <p:nvSpPr>
          <p:cNvPr id="19" name="TextovéPole 18"/>
          <p:cNvSpPr txBox="1"/>
          <p:nvPr/>
        </p:nvSpPr>
        <p:spPr>
          <a:xfrm>
            <a:off x="2668182" y="6344293"/>
            <a:ext cx="2140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latin typeface="HelveticaNeueLT Com 35 Th" panose="020B0403020202020204" pitchFamily="34" charset="-18"/>
              </a:rPr>
              <a:t>HOME SHREDDING</a:t>
            </a:r>
            <a:endParaRPr lang="cs-CZ" dirty="0">
              <a:latin typeface="HelveticaNeueLT Com 35 Th" panose="020B0403020202020204" pitchFamily="34" charset="-18"/>
            </a:endParaRPr>
          </a:p>
        </p:txBody>
      </p:sp>
      <p:sp>
        <p:nvSpPr>
          <p:cNvPr id="20" name="TextovéPole 19"/>
          <p:cNvSpPr txBox="1"/>
          <p:nvPr/>
        </p:nvSpPr>
        <p:spPr>
          <a:xfrm>
            <a:off x="4752471" y="4414514"/>
            <a:ext cx="2149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latin typeface="HelveticaNeueLT Com 35 Th" panose="020B0403020202020204" pitchFamily="34" charset="-18"/>
              </a:rPr>
              <a:t>CRUSHED PLASTIC</a:t>
            </a:r>
            <a:endParaRPr lang="cs-CZ" dirty="0">
              <a:latin typeface="HelveticaNeueLT Com 35 Th" panose="020B0403020202020204" pitchFamily="34" charset="-18"/>
            </a:endParaRPr>
          </a:p>
        </p:txBody>
      </p:sp>
      <p:sp>
        <p:nvSpPr>
          <p:cNvPr id="21" name="TextovéPole 20"/>
          <p:cNvSpPr txBox="1"/>
          <p:nvPr/>
        </p:nvSpPr>
        <p:spPr>
          <a:xfrm>
            <a:off x="7715311" y="2001907"/>
            <a:ext cx="1334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latin typeface="HelveticaNeueLT Com 35 Th" panose="020B0403020202020204" pitchFamily="34" charset="-18"/>
              </a:rPr>
              <a:t>INJECTION</a:t>
            </a:r>
          </a:p>
          <a:p>
            <a:r>
              <a:rPr lang="cs-CZ" dirty="0" smtClean="0">
                <a:latin typeface="HelveticaNeueLT Com 35 Th" panose="020B0403020202020204" pitchFamily="34" charset="-18"/>
              </a:rPr>
              <a:t>MOULDING</a:t>
            </a:r>
            <a:endParaRPr lang="cs-CZ" dirty="0">
              <a:latin typeface="HelveticaNeueLT Com 35 Th" panose="020B0403020202020204" pitchFamily="34" charset="-18"/>
            </a:endParaRPr>
          </a:p>
        </p:txBody>
      </p:sp>
      <p:sp>
        <p:nvSpPr>
          <p:cNvPr id="22" name="TextovéPole 21"/>
          <p:cNvSpPr txBox="1"/>
          <p:nvPr/>
        </p:nvSpPr>
        <p:spPr>
          <a:xfrm>
            <a:off x="7209321" y="6344293"/>
            <a:ext cx="29883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latin typeface="HelveticaNeueLT Com 35 Th" panose="020B0403020202020204" pitchFamily="34" charset="-18"/>
              </a:rPr>
              <a:t>COMPRESSION MOULDING</a:t>
            </a:r>
            <a:endParaRPr lang="cs-CZ" dirty="0">
              <a:latin typeface="HelveticaNeueLT Com 35 Th" panose="020B0403020202020204" pitchFamily="34" charset="-18"/>
            </a:endParaRP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3529" b="74160" l="4520" r="171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31" t="22580" r="81692" b="19904"/>
          <a:stretch/>
        </p:blipFill>
        <p:spPr>
          <a:xfrm>
            <a:off x="11441660" y="6146410"/>
            <a:ext cx="681037" cy="681037"/>
          </a:xfrm>
          <a:prstGeom prst="rect">
            <a:avLst/>
          </a:prstGeom>
        </p:spPr>
      </p:pic>
      <p:sp>
        <p:nvSpPr>
          <p:cNvPr id="24" name="Obdélník 23"/>
          <p:cNvSpPr/>
          <p:nvPr/>
        </p:nvSpPr>
        <p:spPr>
          <a:xfrm rot="20294594">
            <a:off x="9714873" y="4427215"/>
            <a:ext cx="1216928" cy="336031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5" name="Obrázek 24"/>
          <p:cNvPicPr>
            <a:picLocks noChangeAspect="1"/>
          </p:cNvPicPr>
          <p:nvPr/>
        </p:nvPicPr>
        <p:blipFill rotWithShape="1">
          <a:blip r:embed="rId11"/>
          <a:srcRect l="76146" t="56800" r="11949" b="14147"/>
          <a:stretch/>
        </p:blipFill>
        <p:spPr>
          <a:xfrm rot="2456613">
            <a:off x="8352813" y="667104"/>
            <a:ext cx="827531" cy="1348877"/>
          </a:xfrm>
          <a:prstGeom prst="rect">
            <a:avLst/>
          </a:prstGeom>
        </p:spPr>
      </p:pic>
      <p:sp>
        <p:nvSpPr>
          <p:cNvPr id="26" name="Obdélník 25"/>
          <p:cNvSpPr/>
          <p:nvPr/>
        </p:nvSpPr>
        <p:spPr>
          <a:xfrm rot="2496304">
            <a:off x="9255606" y="229922"/>
            <a:ext cx="777708" cy="336031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7" name="Obrázek 2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125176" y="174584"/>
            <a:ext cx="1590681" cy="2280792"/>
          </a:xfrm>
          <a:prstGeom prst="rect">
            <a:avLst/>
          </a:prstGeom>
        </p:spPr>
      </p:pic>
      <p:pic>
        <p:nvPicPr>
          <p:cNvPr id="28" name="Obrázek 2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69155" y="1814326"/>
            <a:ext cx="1928754" cy="1928754"/>
          </a:xfrm>
          <a:prstGeom prst="rect">
            <a:avLst/>
          </a:prstGeom>
        </p:spPr>
      </p:pic>
      <p:pic>
        <p:nvPicPr>
          <p:cNvPr id="29" name="Obrázek 2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81985" y="3590264"/>
            <a:ext cx="3181860" cy="1967448"/>
          </a:xfrm>
          <a:prstGeom prst="rect">
            <a:avLst/>
          </a:prstGeom>
        </p:spPr>
      </p:pic>
      <p:pic>
        <p:nvPicPr>
          <p:cNvPr id="30" name="Picture 4" descr="Precious Plastic: home recycling 2.0 - Plastics le Mag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51810" r="58333" b="15238"/>
          <a:stretch/>
        </p:blipFill>
        <p:spPr bwMode="auto">
          <a:xfrm>
            <a:off x="8821625" y="5486767"/>
            <a:ext cx="2292707" cy="108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Obrázek 30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20368" b="72721" l="38064" r="83616">
                        <a14:foregroundMark x1="61274" y1="24412" x2="64129" y2="25441"/>
                        <a14:foregroundMark x1="65329" y1="26397" x2="67522" y2="33309"/>
                        <a14:foregroundMark x1="69797" y1="37059" x2="78486" y2="49853"/>
                        <a14:foregroundMark x1="69880" y1="38015" x2="66570" y2="31324"/>
                        <a14:foregroundMark x1="62971" y1="25074" x2="58626" y2="25221"/>
                        <a14:foregroundMark x1="77824" y1="48824" x2="80596" y2="54412"/>
                        <a14:foregroundMark x1="80389" y1="57941" x2="76996" y2="59926"/>
                        <a14:foregroundMark x1="80389" y1="58382" x2="80513" y2="53676"/>
                        <a14:backgroundMark x1="79355" y1="55588" x2="75755" y2="548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974" t="18350" r="16288" b="26936"/>
          <a:stretch/>
        </p:blipFill>
        <p:spPr>
          <a:xfrm>
            <a:off x="10017129" y="1917858"/>
            <a:ext cx="1765050" cy="1187663"/>
          </a:xfrm>
          <a:prstGeom prst="rect">
            <a:avLst/>
          </a:prstGeom>
        </p:spPr>
      </p:pic>
      <p:pic>
        <p:nvPicPr>
          <p:cNvPr id="32" name="Picture 6" descr="Industry icon - CoreUI Icons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919" y="1682995"/>
            <a:ext cx="1288435" cy="128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Obrázek 32"/>
          <p:cNvPicPr>
            <a:picLocks noChangeAspect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29118" b="77132" l="68432" r="95201">
                        <a14:foregroundMark x1="77369" y1="55294" x2="88043" y2="43382"/>
                        <a14:foregroundMark x1="73066" y1="42794" x2="84526" y2="55882"/>
                        <a14:foregroundMark x1="72569" y1="46250" x2="83740" y2="52721"/>
                        <a14:foregroundMark x1="73686" y1="44779" x2="88209" y2="59265"/>
                        <a14:foregroundMark x1="79437" y1="56691" x2="89160" y2="38309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421" t="28921" r="5422" b="22028"/>
          <a:stretch/>
        </p:blipFill>
        <p:spPr>
          <a:xfrm>
            <a:off x="8895209" y="4815337"/>
            <a:ext cx="1151574" cy="1214770"/>
          </a:xfrm>
          <a:prstGeom prst="rect">
            <a:avLst/>
          </a:prstGeom>
        </p:spPr>
      </p:pic>
      <p:sp>
        <p:nvSpPr>
          <p:cNvPr id="34" name="TextovéPole 33"/>
          <p:cNvSpPr txBox="1"/>
          <p:nvPr/>
        </p:nvSpPr>
        <p:spPr>
          <a:xfrm>
            <a:off x="2739484" y="2971430"/>
            <a:ext cx="1680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>
                <a:latin typeface="HelveticaNeueLT Com 35 Th" panose="020B0403020202020204" pitchFamily="34" charset="-18"/>
              </a:rPr>
              <a:t>INDUSTRIAL SHREDDING</a:t>
            </a:r>
            <a:endParaRPr lang="cs-CZ" dirty="0">
              <a:latin typeface="HelveticaNeueLT Com 35 Th" panose="020B0403020202020204" pitchFamily="34" charset="-18"/>
            </a:endParaRPr>
          </a:p>
        </p:txBody>
      </p:sp>
      <p:sp>
        <p:nvSpPr>
          <p:cNvPr id="35" name="Obdélník 34"/>
          <p:cNvSpPr/>
          <p:nvPr/>
        </p:nvSpPr>
        <p:spPr>
          <a:xfrm rot="2540419">
            <a:off x="8932846" y="422972"/>
            <a:ext cx="632920" cy="155547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pic>
        <p:nvPicPr>
          <p:cNvPr id="36" name="Obrázek 35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960" y="3437351"/>
            <a:ext cx="4939523" cy="2778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936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l="18925" r="18853"/>
          <a:stretch/>
        </p:blipFill>
        <p:spPr>
          <a:xfrm>
            <a:off x="521107" y="1767605"/>
            <a:ext cx="3991898" cy="361171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3005" y="1493940"/>
            <a:ext cx="3696930" cy="207952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3005" y="3573463"/>
            <a:ext cx="4572001" cy="2571751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9935" y="545129"/>
            <a:ext cx="3028335" cy="302833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8331" b="74344" l="4559" r="167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31" t="22580" r="81692" b="19904"/>
          <a:stretch/>
        </p:blipFill>
        <p:spPr>
          <a:xfrm>
            <a:off x="11292681" y="6108700"/>
            <a:ext cx="569118" cy="569118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838200" y="6106696"/>
            <a:ext cx="5836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2</a:t>
            </a:r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  </a:t>
            </a:r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-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PLASTIC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COMPRESSION MOULDING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(PART 1) </a:t>
            </a:r>
          </a:p>
        </p:txBody>
      </p:sp>
    </p:spTree>
    <p:extLst>
      <p:ext uri="{BB962C8B-B14F-4D97-AF65-F5344CB8AC3E}">
        <p14:creationId xmlns:p14="http://schemas.microsoft.com/office/powerpoint/2010/main" val="41500410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oing a material research on melting plastic - Dave Hakkens | Melted  plastic, Upcycle plastic, Plastic bottle craf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70037"/>
            <a:ext cx="12192000" cy="12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433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5806" y="1192530"/>
            <a:ext cx="7058526" cy="3970421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720" y="746760"/>
            <a:ext cx="4968240" cy="496824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331" b="74344" l="4559" r="167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31" t="22580" r="81692" b="19904"/>
          <a:stretch/>
        </p:blipFill>
        <p:spPr>
          <a:xfrm>
            <a:off x="11292681" y="6108700"/>
            <a:ext cx="569118" cy="569118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838200" y="6106696"/>
            <a:ext cx="5836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2</a:t>
            </a:r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  </a:t>
            </a:r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-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PLASTIC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COMPRESSION MOULDING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(PART 1) </a:t>
            </a:r>
          </a:p>
        </p:txBody>
      </p:sp>
    </p:spTree>
    <p:extLst>
      <p:ext uri="{BB962C8B-B14F-4D97-AF65-F5344CB8AC3E}">
        <p14:creationId xmlns:p14="http://schemas.microsoft.com/office/powerpoint/2010/main" val="38600588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068" y="462730"/>
            <a:ext cx="10058400" cy="565785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8331" b="74344" l="4559" r="167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31" t="22580" r="81692" b="19904"/>
          <a:stretch/>
        </p:blipFill>
        <p:spPr>
          <a:xfrm>
            <a:off x="11292681" y="6108700"/>
            <a:ext cx="569118" cy="569118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838200" y="6106696"/>
            <a:ext cx="5836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2</a:t>
            </a:r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  </a:t>
            </a:r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-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PLASTIC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COMPRESSION MOULDING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(PART 1) </a:t>
            </a:r>
          </a:p>
        </p:txBody>
      </p:sp>
    </p:spTree>
    <p:extLst>
      <p:ext uri="{BB962C8B-B14F-4D97-AF65-F5344CB8AC3E}">
        <p14:creationId xmlns:p14="http://schemas.microsoft.com/office/powerpoint/2010/main" val="22309231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1D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1987345" y="2740502"/>
            <a:ext cx="8217310" cy="166592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PROBLEMS </a:t>
            </a:r>
            <a:r>
              <a:rPr lang="cs-CZ" dirty="0">
                <a:solidFill>
                  <a:schemeClr val="bg1"/>
                </a:solidFill>
                <a:latin typeface="HelveticaNeueLT Com 35 Th" panose="020B0403020202020204" pitchFamily="34" charset="-18"/>
              </a:rPr>
              <a:t>DURING COMPRESSION MOULDING (SHOW SCRAP PARTS) 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838200" y="6106696"/>
            <a:ext cx="5836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2</a:t>
            </a:r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  </a:t>
            </a:r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-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PLASTIC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COMPRESSION MOULDING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(PART 1) 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1126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838200" y="2834640"/>
            <a:ext cx="10515600" cy="14068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b="1" dirty="0" smtClean="0">
              <a:latin typeface="HelveticaNeueLT Com 35 Th" panose="020B0403020202020204" pitchFamily="34" charset="-18"/>
            </a:endParaRPr>
          </a:p>
          <a:p>
            <a:pPr marL="0" indent="0" algn="ctr">
              <a:buNone/>
            </a:pPr>
            <a:r>
              <a:rPr lang="cs-CZ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POSTPROCESSING OF PRODUCTS</a:t>
            </a:r>
            <a:endParaRPr lang="cs-CZ" b="1" dirty="0" smtClean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331" b="74344" l="4559" r="167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31" t="22580" r="81692" b="19904"/>
          <a:stretch/>
        </p:blipFill>
        <p:spPr>
          <a:xfrm>
            <a:off x="11292681" y="6108700"/>
            <a:ext cx="569118" cy="569118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38200" y="6106696"/>
            <a:ext cx="5836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2</a:t>
            </a:r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  </a:t>
            </a:r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-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PLASTIC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COMPRESSION MOULDING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(PART 1) </a:t>
            </a:r>
          </a:p>
        </p:txBody>
      </p:sp>
    </p:spTree>
    <p:extLst>
      <p:ext uri="{BB962C8B-B14F-4D97-AF65-F5344CB8AC3E}">
        <p14:creationId xmlns:p14="http://schemas.microsoft.com/office/powerpoint/2010/main" val="1840704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1D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838200" y="2834640"/>
            <a:ext cx="10515600" cy="14068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b="1" dirty="0" smtClean="0">
              <a:latin typeface="HelveticaNeueLT Com 35 Th" panose="020B0403020202020204" pitchFamily="34" charset="-18"/>
            </a:endParaRPr>
          </a:p>
          <a:p>
            <a:pPr marL="0" indent="0" algn="ctr">
              <a:buNone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SEE U NEXT TIME</a:t>
            </a:r>
            <a:endParaRPr lang="cs-CZ" b="1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838200" y="6106696"/>
            <a:ext cx="5836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2</a:t>
            </a:r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  </a:t>
            </a:r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-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PLASTIC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COMPRESSION MOULDING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(PART 1) 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8825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 rot="1871790">
            <a:off x="-4894077" y="-4054930"/>
            <a:ext cx="9740026" cy="12206917"/>
          </a:xfrm>
          <a:prstGeom prst="rect">
            <a:avLst/>
          </a:prstGeom>
          <a:solidFill>
            <a:srgbClr val="1D1D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523613" y="3167389"/>
            <a:ext cx="17681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CONTACT</a:t>
            </a:r>
            <a:endParaRPr lang="cs-CZ" sz="2800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1097546" y="2414070"/>
            <a:ext cx="10764253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cs-CZ" dirty="0" smtClean="0">
                <a:latin typeface="HelveticaNeueLT Com 35 Th" panose="020B0403020202020204" pitchFamily="34" charset="-18"/>
              </a:rPr>
              <a:t>ING. TOMAS KOLECAR</a:t>
            </a:r>
          </a:p>
          <a:p>
            <a:pPr algn="r">
              <a:lnSpc>
                <a:spcPct val="150000"/>
              </a:lnSpc>
            </a:pPr>
            <a:r>
              <a:rPr lang="cs-CZ" dirty="0" smtClean="0">
                <a:latin typeface="HelveticaNeueLT Com 35 Th" panose="020B0403020202020204" pitchFamily="34" charset="-18"/>
              </a:rPr>
              <a:t>INFO@PLASTMAKERS.COM</a:t>
            </a:r>
          </a:p>
          <a:p>
            <a:pPr algn="r">
              <a:lnSpc>
                <a:spcPct val="150000"/>
              </a:lnSpc>
            </a:pPr>
            <a:r>
              <a:rPr lang="cs-CZ" dirty="0" smtClean="0">
                <a:latin typeface="HelveticaNeueLT Com 35 Th" panose="020B0403020202020204" pitchFamily="34" charset="-18"/>
              </a:rPr>
              <a:t>WWW.PLASTMAKERS.COM</a:t>
            </a:r>
          </a:p>
          <a:p>
            <a:pPr algn="r">
              <a:lnSpc>
                <a:spcPct val="150000"/>
              </a:lnSpc>
            </a:pPr>
            <a:r>
              <a:rPr lang="cs-CZ" dirty="0" smtClean="0">
                <a:latin typeface="HelveticaNeueLT Com 35 Th" panose="020B0403020202020204" pitchFamily="34" charset="-18"/>
              </a:rPr>
              <a:t>+420 739 122 662</a:t>
            </a:r>
          </a:p>
          <a:p>
            <a:pPr algn="r">
              <a:lnSpc>
                <a:spcPct val="150000"/>
              </a:lnSpc>
            </a:pPr>
            <a:r>
              <a:rPr lang="cs-CZ" dirty="0" smtClean="0">
                <a:latin typeface="HelveticaNeueLT Com 35 Th" panose="020B0403020202020204" pitchFamily="34" charset="-18"/>
              </a:rPr>
              <a:t>CZECH REPUBLIC - EUROPE</a:t>
            </a:r>
          </a:p>
          <a:p>
            <a:pPr algn="r">
              <a:lnSpc>
                <a:spcPct val="150000"/>
              </a:lnSpc>
            </a:pPr>
            <a:endParaRPr lang="cs-CZ" dirty="0" smtClean="0">
              <a:latin typeface="HelveticaNeueLT Com 35 Th" panose="020B0403020202020204" pitchFamily="34" charset="-18"/>
            </a:endParaRPr>
          </a:p>
          <a:p>
            <a:pPr algn="r">
              <a:lnSpc>
                <a:spcPct val="150000"/>
              </a:lnSpc>
            </a:pPr>
            <a:endParaRPr lang="cs-CZ" dirty="0">
              <a:latin typeface="HelveticaNeueLT Com 35 Th" panose="020B0403020202020204" pitchFamily="34" charset="-18"/>
            </a:endParaRPr>
          </a:p>
        </p:txBody>
      </p:sp>
      <p:pic>
        <p:nvPicPr>
          <p:cNvPr id="12" name="Obrázek 11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10969" y="4768132"/>
            <a:ext cx="473673" cy="473673"/>
          </a:xfrm>
          <a:prstGeom prst="rect">
            <a:avLst/>
          </a:prstGeom>
        </p:spPr>
      </p:pic>
      <p:pic>
        <p:nvPicPr>
          <p:cNvPr id="16" name="Obrázek 15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2649" y="4871234"/>
            <a:ext cx="1273038" cy="28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4346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1D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838200" y="2873852"/>
            <a:ext cx="10515600" cy="16659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b="1" dirty="0" smtClean="0">
              <a:latin typeface="HelveticaNeueLT Com 35 Th" panose="020B0403020202020204" pitchFamily="34" charset="-18"/>
            </a:endParaRPr>
          </a:p>
          <a:p>
            <a:pPr marL="0" indent="0" algn="ctr">
              <a:buNone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DO YOU REMEMBER PREVIOUS LESSON?</a:t>
            </a:r>
            <a:endParaRPr lang="cs-CZ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838200" y="6106696"/>
            <a:ext cx="5836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2</a:t>
            </a:r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  </a:t>
            </a:r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-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PLASTIC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COMPRESSION MOULDING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(PART 1) 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2621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071" y="-1206223"/>
            <a:ext cx="12418142" cy="8260963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-147484" y="-147484"/>
            <a:ext cx="12418142" cy="7202224"/>
          </a:xfrm>
          <a:prstGeom prst="rect">
            <a:avLst/>
          </a:prstGeom>
          <a:solidFill>
            <a:srgbClr val="000000">
              <a:alpha val="61961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838200" y="655319"/>
            <a:ext cx="10515600" cy="35861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b="1" dirty="0" smtClean="0">
              <a:latin typeface="HelveticaNeueLT Com 35 Th" panose="020B0403020202020204" pitchFamily="34" charset="-18"/>
            </a:endParaRPr>
          </a:p>
          <a:p>
            <a:pPr marL="0" indent="0">
              <a:buNone/>
            </a:pPr>
            <a:r>
              <a:rPr lang="cs-CZ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1/5 </a:t>
            </a:r>
            <a:r>
              <a:rPr lang="en-US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WHAT IS RAW MATERIAL FOR PLASTIC MATERIAL?</a:t>
            </a:r>
            <a:endParaRPr lang="cs-CZ" b="1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  <a:p>
            <a:pPr marL="514350" indent="-514350">
              <a:buAutoNum type="alphaLcParenR"/>
            </a:pPr>
            <a:r>
              <a:rPr lang="cs-CZ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CRUDE OIL</a:t>
            </a:r>
          </a:p>
          <a:p>
            <a:pPr marL="514350" indent="-514350">
              <a:buAutoNum type="alphaLcParenR"/>
            </a:pPr>
            <a:r>
              <a:rPr lang="cs-CZ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STONE </a:t>
            </a:r>
          </a:p>
          <a:p>
            <a:pPr marL="514350" indent="-514350">
              <a:buAutoNum type="alphaLcParenR"/>
            </a:pPr>
            <a:r>
              <a:rPr lang="cs-CZ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SEA WEED </a:t>
            </a:r>
          </a:p>
        </p:txBody>
      </p:sp>
      <p:cxnSp>
        <p:nvCxnSpPr>
          <p:cNvPr id="7" name="Přímá spojnice 6"/>
          <p:cNvCxnSpPr/>
          <p:nvPr/>
        </p:nvCxnSpPr>
        <p:spPr>
          <a:xfrm>
            <a:off x="944880" y="2426970"/>
            <a:ext cx="155448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>
            <a:off x="944880" y="2933700"/>
            <a:ext cx="224028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ovéPole 8"/>
          <p:cNvSpPr txBox="1"/>
          <p:nvPr/>
        </p:nvSpPr>
        <p:spPr>
          <a:xfrm>
            <a:off x="838200" y="6106696"/>
            <a:ext cx="5836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2</a:t>
            </a:r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  </a:t>
            </a:r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-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PLASTIC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COMPRESSION MOULDING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(PART 1) 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8492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658" y="-147485"/>
            <a:ext cx="12270658" cy="8180439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-147484" y="-147484"/>
            <a:ext cx="12418142" cy="7202224"/>
          </a:xfrm>
          <a:prstGeom prst="rect">
            <a:avLst/>
          </a:prstGeom>
          <a:solidFill>
            <a:srgbClr val="000000">
              <a:alpha val="54902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838200" y="655319"/>
            <a:ext cx="10515600" cy="35861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b="1" dirty="0" smtClean="0">
              <a:latin typeface="HelveticaNeueLT Com 35 Th" panose="020B0403020202020204" pitchFamily="34" charset="-18"/>
            </a:endParaRPr>
          </a:p>
          <a:p>
            <a:pPr marL="0" indent="0">
              <a:buNone/>
            </a:pPr>
            <a:r>
              <a:rPr lang="cs-CZ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2/5 WHICH MATERIAL WILL SINK IN WATER?</a:t>
            </a:r>
          </a:p>
          <a:p>
            <a:pPr marL="514350" indent="-514350">
              <a:buAutoNum type="alphaUcParenR"/>
            </a:pPr>
            <a:r>
              <a:rPr lang="cs-CZ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PET</a:t>
            </a:r>
          </a:p>
          <a:p>
            <a:pPr marL="514350" indent="-514350">
              <a:buAutoNum type="alphaUcParenR"/>
            </a:pPr>
            <a:r>
              <a:rPr lang="cs-CZ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HDPE</a:t>
            </a:r>
          </a:p>
          <a:p>
            <a:pPr marL="514350" indent="-514350">
              <a:buAutoNum type="alphaUcParenR"/>
            </a:pPr>
            <a:r>
              <a:rPr lang="cs-CZ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PP</a:t>
            </a:r>
          </a:p>
        </p:txBody>
      </p:sp>
      <p:cxnSp>
        <p:nvCxnSpPr>
          <p:cNvPr id="7" name="Přímá spojnice 6"/>
          <p:cNvCxnSpPr/>
          <p:nvPr/>
        </p:nvCxnSpPr>
        <p:spPr>
          <a:xfrm>
            <a:off x="838200" y="2388870"/>
            <a:ext cx="150876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>
            <a:off x="838200" y="2918460"/>
            <a:ext cx="111252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ovéPole 8"/>
          <p:cNvSpPr txBox="1"/>
          <p:nvPr/>
        </p:nvSpPr>
        <p:spPr>
          <a:xfrm>
            <a:off x="838200" y="6106696"/>
            <a:ext cx="5836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2</a:t>
            </a:r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  </a:t>
            </a:r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-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PLASTIC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COMPRESSION MOULDING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(PART 1) 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53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45066" y="-2297350"/>
            <a:ext cx="8597118" cy="1289685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-147484" y="-147484"/>
            <a:ext cx="12418142" cy="7202224"/>
          </a:xfrm>
          <a:prstGeom prst="rect">
            <a:avLst/>
          </a:prstGeom>
          <a:solidFill>
            <a:srgbClr val="000000">
              <a:alpha val="54902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838200" y="655319"/>
            <a:ext cx="10515600" cy="35861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b="1" dirty="0" smtClean="0">
              <a:latin typeface="HelveticaNeueLT Com 35 Th" panose="020B0403020202020204" pitchFamily="34" charset="-18"/>
            </a:endParaRPr>
          </a:p>
          <a:p>
            <a:pPr marL="0" indent="0">
              <a:buNone/>
            </a:pPr>
            <a:r>
              <a:rPr lang="cs-CZ" b="1" dirty="0">
                <a:solidFill>
                  <a:schemeClr val="bg1"/>
                </a:solidFill>
                <a:latin typeface="HelveticaNeueLT Com 35 Th" panose="020B0403020202020204" pitchFamily="34" charset="-18"/>
              </a:rPr>
              <a:t>3</a:t>
            </a:r>
            <a:r>
              <a:rPr lang="cs-CZ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/5 NAME AT LEAST 3 PLASTIC TYPES: </a:t>
            </a:r>
          </a:p>
          <a:p>
            <a:pPr marL="0" indent="0">
              <a:buNone/>
            </a:pPr>
            <a:r>
              <a:rPr lang="cs-CZ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__________</a:t>
            </a:r>
          </a:p>
          <a:p>
            <a:pPr marL="0" indent="0">
              <a:buNone/>
            </a:pPr>
            <a:r>
              <a:rPr lang="cs-CZ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__________</a:t>
            </a:r>
          </a:p>
          <a:p>
            <a:pPr marL="0" indent="0">
              <a:buNone/>
            </a:pPr>
            <a:r>
              <a:rPr lang="cs-CZ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__________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838200" y="6106696"/>
            <a:ext cx="5836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2</a:t>
            </a:r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  </a:t>
            </a:r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-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PLASTIC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COMPRESSION MOULDING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(PART 1) 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9154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01" b="18444"/>
          <a:stretch/>
        </p:blipFill>
        <p:spPr>
          <a:xfrm>
            <a:off x="0" y="-2697480"/>
            <a:ext cx="12192000" cy="1016000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-147484" y="-147484"/>
            <a:ext cx="12418142" cy="7202224"/>
          </a:xfrm>
          <a:prstGeom prst="rect">
            <a:avLst/>
          </a:prstGeom>
          <a:solidFill>
            <a:srgbClr val="000000">
              <a:alpha val="74118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838200" y="655319"/>
            <a:ext cx="10515600" cy="35861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b="1" dirty="0" smtClean="0">
              <a:latin typeface="HelveticaNeueLT Com 35 Th" panose="020B0403020202020204" pitchFamily="34" charset="-18"/>
            </a:endParaRPr>
          </a:p>
          <a:p>
            <a:pPr marL="0" indent="0">
              <a:buNone/>
            </a:pPr>
            <a:r>
              <a:rPr lang="cs-CZ" b="1" dirty="0">
                <a:solidFill>
                  <a:schemeClr val="bg1"/>
                </a:solidFill>
                <a:latin typeface="HelveticaNeueLT Com 35 Th" panose="020B0403020202020204" pitchFamily="34" charset="-18"/>
              </a:rPr>
              <a:t>4</a:t>
            </a:r>
            <a:r>
              <a:rPr lang="cs-CZ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/5 WHAT DO THESE SYMBOLS MEAN?</a:t>
            </a:r>
          </a:p>
          <a:p>
            <a:pPr marL="0" indent="0">
              <a:buNone/>
            </a:pPr>
            <a:endParaRPr lang="cs-CZ" b="1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  <a:p>
            <a:pPr marL="0" indent="0">
              <a:buNone/>
            </a:pPr>
            <a:endParaRPr lang="cs-CZ" b="1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3"/>
          <a:srcRect l="2875" t="22209" r="23875" b="6200"/>
          <a:stretch/>
        </p:blipFill>
        <p:spPr>
          <a:xfrm>
            <a:off x="3360420" y="2591529"/>
            <a:ext cx="5562600" cy="3056582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838200" y="6106696"/>
            <a:ext cx="5836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2</a:t>
            </a:r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  </a:t>
            </a:r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-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PLASTIC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COMPRESSION MOULDING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(PART 1) 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3854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7484"/>
            <a:ext cx="12192000" cy="8224375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-147484" y="-147484"/>
            <a:ext cx="12418142" cy="7202224"/>
          </a:xfrm>
          <a:prstGeom prst="rect">
            <a:avLst/>
          </a:prstGeom>
          <a:solidFill>
            <a:srgbClr val="000000">
              <a:alpha val="67059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838200" y="655319"/>
            <a:ext cx="10515600" cy="35861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b="1" dirty="0" smtClean="0">
              <a:latin typeface="HelveticaNeueLT Com 35 Th" panose="020B0403020202020204" pitchFamily="34" charset="-18"/>
            </a:endParaRPr>
          </a:p>
          <a:p>
            <a:pPr marL="0" indent="0">
              <a:buNone/>
            </a:pPr>
            <a:r>
              <a:rPr lang="cs-CZ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5/5 NAME 3 PRODUCTS WHERE USE OF PLASTIC MAKE A SENCE</a:t>
            </a:r>
          </a:p>
          <a:p>
            <a:pPr marL="0" indent="0">
              <a:buNone/>
            </a:pPr>
            <a:endParaRPr lang="cs-CZ" b="1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  <a:p>
            <a:pPr marL="0" indent="0">
              <a:buNone/>
            </a:pPr>
            <a:r>
              <a:rPr lang="cs-CZ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____________</a:t>
            </a:r>
          </a:p>
          <a:p>
            <a:pPr marL="0" indent="0">
              <a:buNone/>
            </a:pPr>
            <a:r>
              <a:rPr lang="cs-CZ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____________</a:t>
            </a:r>
          </a:p>
          <a:p>
            <a:pPr marL="0" indent="0">
              <a:buNone/>
            </a:pPr>
            <a:r>
              <a:rPr lang="cs-CZ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____________</a:t>
            </a:r>
            <a:endParaRPr lang="cs-CZ" b="1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  <a:p>
            <a:pPr marL="0" indent="0">
              <a:buNone/>
            </a:pPr>
            <a:endParaRPr lang="cs-CZ" b="1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  <a:p>
            <a:pPr marL="0" indent="0">
              <a:buNone/>
            </a:pPr>
            <a:endParaRPr lang="cs-CZ" b="1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  <a:p>
            <a:pPr marL="0" indent="0">
              <a:buNone/>
            </a:pPr>
            <a:endParaRPr lang="cs-CZ" b="1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838200" y="6106696"/>
            <a:ext cx="5836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2</a:t>
            </a:r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  </a:t>
            </a:r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-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PLASTIC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COMPRESSION MOULDING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(PART 1) 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2193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1D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105" y="0"/>
            <a:ext cx="8991790" cy="6858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5443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2588034" y="3157964"/>
            <a:ext cx="70159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PREPARATION OF MATERIAL AND TOOLS FOR COMPRESSION MOULDING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331" b="74344" l="4559" r="167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31" t="22580" r="81692" b="19904"/>
          <a:stretch/>
        </p:blipFill>
        <p:spPr>
          <a:xfrm>
            <a:off x="11292681" y="6108700"/>
            <a:ext cx="569118" cy="569118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38200" y="6106696"/>
            <a:ext cx="5836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2</a:t>
            </a:r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  </a:t>
            </a:r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-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PLASTIC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COMPRESSION MOULDING </a:t>
            </a:r>
            <a:r>
              <a:rPr lang="cs-CZ" sz="1600" dirty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(PART 1) </a:t>
            </a:r>
          </a:p>
        </p:txBody>
      </p:sp>
    </p:spTree>
    <p:extLst>
      <p:ext uri="{BB962C8B-B14F-4D97-AF65-F5344CB8AC3E}">
        <p14:creationId xmlns:p14="http://schemas.microsoft.com/office/powerpoint/2010/main" val="32641846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3498</TotalTime>
  <Words>359</Words>
  <Application>Microsoft Office PowerPoint</Application>
  <PresentationFormat>Širokoúhlá obrazovka</PresentationFormat>
  <Paragraphs>93</Paragraphs>
  <Slides>18</Slides>
  <Notes>13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HelveticaNeueLT Com 35 Th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Kolečář Tomáš (152739)</dc:creator>
  <cp:lastModifiedBy>Kolečář Tomáš (152739)</cp:lastModifiedBy>
  <cp:revision>67</cp:revision>
  <dcterms:created xsi:type="dcterms:W3CDTF">2020-11-12T07:59:26Z</dcterms:created>
  <dcterms:modified xsi:type="dcterms:W3CDTF">2022-02-01T21:55:13Z</dcterms:modified>
</cp:coreProperties>
</file>