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36" r:id="rId2"/>
    <p:sldId id="332" r:id="rId3"/>
    <p:sldId id="302" r:id="rId4"/>
    <p:sldId id="303" r:id="rId5"/>
    <p:sldId id="305" r:id="rId6"/>
    <p:sldId id="322" r:id="rId7"/>
    <p:sldId id="300" r:id="rId8"/>
    <p:sldId id="304" r:id="rId9"/>
    <p:sldId id="308" r:id="rId10"/>
    <p:sldId id="268" r:id="rId11"/>
    <p:sldId id="290" r:id="rId12"/>
    <p:sldId id="309" r:id="rId13"/>
    <p:sldId id="319" r:id="rId14"/>
    <p:sldId id="291" r:id="rId15"/>
    <p:sldId id="292" r:id="rId16"/>
    <p:sldId id="293" r:id="rId17"/>
    <p:sldId id="296" r:id="rId18"/>
    <p:sldId id="297" r:id="rId19"/>
    <p:sldId id="295" r:id="rId20"/>
    <p:sldId id="299" r:id="rId21"/>
    <p:sldId id="298" r:id="rId22"/>
    <p:sldId id="333" r:id="rId23"/>
    <p:sldId id="256" r:id="rId24"/>
    <p:sldId id="313" r:id="rId25"/>
    <p:sldId id="315" r:id="rId26"/>
    <p:sldId id="316" r:id="rId27"/>
    <p:sldId id="334" r:id="rId28"/>
    <p:sldId id="325" r:id="rId29"/>
    <p:sldId id="326" r:id="rId30"/>
    <p:sldId id="327" r:id="rId31"/>
    <p:sldId id="328" r:id="rId32"/>
    <p:sldId id="335" r:id="rId33"/>
    <p:sldId id="320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B"/>
    <a:srgbClr val="FFFFFF"/>
    <a:srgbClr val="000000"/>
    <a:srgbClr val="FF0000"/>
    <a:srgbClr val="F9F9F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82892" autoAdjust="0"/>
  </p:normalViewPr>
  <p:slideViewPr>
    <p:cSldViewPr snapToGrid="0" showGuides="1">
      <p:cViewPr varScale="1">
        <p:scale>
          <a:sx n="63" d="100"/>
          <a:sy n="63" d="100"/>
        </p:scale>
        <p:origin x="1116" y="60"/>
      </p:cViewPr>
      <p:guideLst>
        <p:guide orient="horz" pos="22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Picture:</a:t>
            </a:r>
            <a:r>
              <a:rPr lang="cs-CZ" baseline="0" dirty="0" smtClean="0"/>
              <a:t> Magda </a:t>
            </a:r>
            <a:r>
              <a:rPr lang="cs-CZ" baseline="0" dirty="0" err="1" smtClean="0"/>
              <a:t>Ehlers</a:t>
            </a:r>
            <a:r>
              <a:rPr lang="cs-CZ" baseline="0" dirty="0" smtClean="0"/>
              <a:t>, source: Pexels.com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805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</a:t>
            </a:r>
            <a:r>
              <a:rPr lang="cs-CZ" baseline="0" dirty="0" smtClean="0"/>
              <a:t> source: https://www.dezeen.com/2018/05/03/foster-partners-hyperloop-cargo-network-dp-world-cargospeed/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311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</a:t>
            </a:r>
            <a:r>
              <a:rPr lang="cs-CZ" baseline="0" dirty="0" smtClean="0"/>
              <a:t> source: https://www.greenqueen.com.hk/u-s-top-contributor-to-global-coastal-plastic-pollution-new-study-finds/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778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LET</a:t>
            </a:r>
            <a:r>
              <a:rPr lang="cs-CZ" baseline="0" dirty="0" smtClean="0"/>
              <a:t> PUPILS NAME AT LEAST 3 GOOD AND 3 BAD EXAMPLES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5574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https://alansfactoryoutlet.com/7-types-of-plastics-their-toxicity-and-most-commonly-used-for/</a:t>
            </a:r>
          </a:p>
          <a:p>
            <a:r>
              <a:rPr lang="cs-CZ" dirty="0" smtClean="0"/>
              <a:t>[1] https://www.e15.cz/magazin/infografika-jak-dlouho-se-rozklada-odpad-pet-lahvi-to-trva-skoro-pul-tisicileti-1347264#</a:t>
            </a:r>
          </a:p>
          <a:p>
            <a:r>
              <a:rPr lang="cs-CZ" dirty="0" smtClean="0"/>
              <a:t>[2] https://maesindopaperpackaging.com/does-plastic-decompose-how-long-does-it-take/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1635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790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THERE</a:t>
            </a:r>
            <a:r>
              <a:rPr lang="cs-CZ" baseline="0" dirty="0" smtClean="0"/>
              <a:t> ARE MANY PLASTIC PRODUCTS OUT THERE. CAN YOU IDENTIFY THEM? AND WHICH OF THEM ARE EASY TO RECYCLE AT HOME?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605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EXPLAIN HOW TO SEPARATE</a:t>
            </a:r>
            <a:r>
              <a:rPr lang="cs-CZ" baseline="0" dirty="0" smtClean="0"/>
              <a:t> PET FROM HDPE – ONLY BASED ON DIFFERENT MATERIAL DENSITY. SHREDDED PET WILL SINK, BUT HDPE WILL SWIM ON THE LEVEL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884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OK,</a:t>
            </a:r>
            <a:r>
              <a:rPr lang="cs-CZ" baseline="0" dirty="0" smtClean="0"/>
              <a:t> SMALL RECAP. WE HAVE ALREADY TALKED ABOUT PLASTIC HISTORY, TYPES, ADVANTAGES AND DISADVANTAGES. NOW IT IS TIME TO DESCRIBE MATERIAL RECYCLING METHODS.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55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Demonstration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shredding</a:t>
            </a:r>
            <a:r>
              <a:rPr lang="cs-CZ" dirty="0" smtClean="0"/>
              <a:t> technology.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609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37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</a:t>
            </a:r>
            <a:r>
              <a:rPr lang="cs-CZ" baseline="0" dirty="0" smtClean="0"/>
              <a:t>e EKO KOM, Czech Republic, 2020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Demonstration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compression</a:t>
            </a:r>
            <a:r>
              <a:rPr lang="cs-CZ" dirty="0" smtClean="0"/>
              <a:t> </a:t>
            </a:r>
            <a:r>
              <a:rPr lang="cs-CZ" dirty="0" err="1" smtClean="0"/>
              <a:t>moulding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1757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Opinional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7678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Studio</a:t>
            </a:r>
            <a:r>
              <a:rPr lang="cs-CZ" baseline="0" dirty="0" smtClean="0"/>
              <a:t> Na </a:t>
            </a:r>
            <a:r>
              <a:rPr lang="cs-CZ" baseline="0" dirty="0" err="1" smtClean="0"/>
              <a:t>Haku</a:t>
            </a:r>
            <a:r>
              <a:rPr lang="cs-CZ" baseline="0" dirty="0" smtClean="0"/>
              <a:t> Brno (Czech Republic) </a:t>
            </a:r>
            <a:r>
              <a:rPr lang="cs-CZ" baseline="0" dirty="0" err="1" smtClean="0"/>
              <a:t>upcycling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empty</a:t>
            </a:r>
            <a:r>
              <a:rPr lang="cs-CZ" baseline="0" dirty="0" smtClean="0"/>
              <a:t> PET </a:t>
            </a:r>
            <a:r>
              <a:rPr lang="cs-CZ" baseline="0" dirty="0" err="1" smtClean="0"/>
              <a:t>bottles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from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Proseco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into</a:t>
            </a:r>
            <a:r>
              <a:rPr lang="cs-CZ" baseline="0" dirty="0" smtClean="0"/>
              <a:t> design </a:t>
            </a:r>
            <a:r>
              <a:rPr lang="cs-CZ" baseline="0" dirty="0" err="1" smtClean="0"/>
              <a:t>lighting</a:t>
            </a:r>
            <a:r>
              <a:rPr lang="cs-CZ" baseline="0" dirty="0" smtClean="0"/>
              <a:t>.</a:t>
            </a:r>
          </a:p>
          <a:p>
            <a:r>
              <a:rPr lang="cs-CZ" baseline="0" dirty="0" err="1" smtClean="0"/>
              <a:t>Upcycling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beautiful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38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Wasteboard</a:t>
            </a:r>
            <a:r>
              <a:rPr lang="cs-CZ" dirty="0" smtClean="0"/>
              <a:t> – </a:t>
            </a:r>
            <a:r>
              <a:rPr lang="cs-CZ" dirty="0" err="1" smtClean="0"/>
              <a:t>company</a:t>
            </a:r>
            <a:r>
              <a:rPr lang="cs-CZ" dirty="0" smtClean="0"/>
              <a:t> in </a:t>
            </a:r>
            <a:r>
              <a:rPr lang="cs-CZ" dirty="0" err="1" smtClean="0"/>
              <a:t>Netherlands</a:t>
            </a:r>
            <a:r>
              <a:rPr lang="cs-CZ" dirty="0" smtClean="0"/>
              <a:t>, recycling </a:t>
            </a:r>
            <a:r>
              <a:rPr lang="cs-CZ" dirty="0" err="1" smtClean="0"/>
              <a:t>bottle</a:t>
            </a:r>
            <a:r>
              <a:rPr lang="cs-CZ" dirty="0" smtClean="0"/>
              <a:t> </a:t>
            </a:r>
            <a:r>
              <a:rPr lang="cs-CZ" dirty="0" err="1" smtClean="0"/>
              <a:t>caps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280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Precious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baseline="0" dirty="0" smtClean="0"/>
              <a:t> bazar: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Baiau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FOS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Eyewear</a:t>
            </a:r>
            <a:endParaRPr lang="cs-CZ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53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3d </a:t>
            </a:r>
            <a:r>
              <a:rPr lang="cs-CZ" dirty="0" err="1" smtClean="0"/>
              <a:t>printed</a:t>
            </a:r>
            <a:r>
              <a:rPr lang="cs-CZ" dirty="0" smtClean="0"/>
              <a:t> </a:t>
            </a:r>
            <a:r>
              <a:rPr lang="cs-CZ" dirty="0" err="1" smtClean="0"/>
              <a:t>vases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vanPlestik</a:t>
            </a:r>
            <a:r>
              <a:rPr lang="cs-CZ" baseline="0" dirty="0" smtClean="0"/>
              <a:t>, source: </a:t>
            </a:r>
            <a:r>
              <a:rPr lang="cs-CZ" baseline="0" dirty="0" err="1" smtClean="0"/>
              <a:t>Precious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 bazar: 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Euler (medium) - 3D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printed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floorvase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vanPlestik</a:t>
            </a:r>
            <a:endParaRPr lang="cs-CZ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3116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MAKE RECAP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05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PLASTOŽROUT.CZ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48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 Czech TV: https://ct24.ceskatelevize.cz/ekonomika/3289301-recyklace-plastu-v-cesku-nefunguje-vetsina-odpadu-se-spali#:~:text=P%C5%99esto%C5%BEe%20zm%C4%9Bny%20v%20z%C3%A1kon%C4%9B%2C%20kter%C3%A9,roku%202030%20pak%2055%20procent.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143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Precious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promo</a:t>
            </a:r>
            <a:r>
              <a:rPr lang="cs-CZ" baseline="0" dirty="0" smtClean="0"/>
              <a:t> V2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896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where would you put plastics in human history?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Source: https://eandt.theiet.org/content/articles/2019/09/the-seven-ages-of-materials/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0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LOOK WHAT HAVE WE DONE IN LESS</a:t>
            </a:r>
            <a:r>
              <a:rPr lang="cs-CZ" baseline="0" dirty="0" smtClean="0"/>
              <a:t> THEN 100 YEARS </a:t>
            </a:r>
          </a:p>
          <a:p>
            <a:endParaRPr lang="cs-CZ" dirty="0" smtClean="0"/>
          </a:p>
          <a:p>
            <a:r>
              <a:rPr lang="cs-CZ" dirty="0" err="1" smtClean="0"/>
              <a:t>Biggest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polluters</a:t>
            </a:r>
            <a:r>
              <a:rPr lang="cs-CZ" baseline="0" dirty="0" smtClean="0"/>
              <a:t> source: </a:t>
            </a:r>
          </a:p>
          <a:p>
            <a:r>
              <a:rPr lang="cs-CZ" dirty="0" smtClean="0"/>
              <a:t>https://waste-management-world.com/</a:t>
            </a:r>
            <a:r>
              <a:rPr lang="cs-CZ" dirty="0" err="1" smtClean="0"/>
              <a:t>artikel</a:t>
            </a:r>
            <a:r>
              <a:rPr lang="cs-CZ" dirty="0" smtClean="0"/>
              <a:t>/</a:t>
            </a:r>
            <a:r>
              <a:rPr lang="cs-CZ" dirty="0" err="1" smtClean="0"/>
              <a:t>the</a:t>
            </a:r>
            <a:r>
              <a:rPr lang="cs-CZ" dirty="0" smtClean="0"/>
              <a:t>-top-</a:t>
            </a:r>
            <a:r>
              <a:rPr lang="cs-CZ" dirty="0" err="1" smtClean="0"/>
              <a:t>plastic</a:t>
            </a:r>
            <a:r>
              <a:rPr lang="cs-CZ" dirty="0" smtClean="0"/>
              <a:t>-</a:t>
            </a:r>
            <a:r>
              <a:rPr lang="cs-CZ" dirty="0" err="1" smtClean="0"/>
              <a:t>polluters</a:t>
            </a:r>
            <a:r>
              <a:rPr lang="cs-CZ" dirty="0" smtClean="0"/>
              <a:t>/#:~:text=The%20Coca%2DCola%20Company%20and,for%20fueling%20the%20climate%20crisis.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297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LOOK WHAT HAVE WE DONE IN LESS</a:t>
            </a:r>
            <a:r>
              <a:rPr lang="cs-CZ" baseline="0" dirty="0" smtClean="0"/>
              <a:t> THEN 100 YEARS </a:t>
            </a:r>
          </a:p>
          <a:p>
            <a:endParaRPr lang="cs-CZ" dirty="0" smtClean="0"/>
          </a:p>
          <a:p>
            <a:r>
              <a:rPr lang="cs-CZ" dirty="0" err="1" smtClean="0"/>
              <a:t>Biggest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polluters</a:t>
            </a:r>
            <a:r>
              <a:rPr lang="cs-CZ" baseline="0" dirty="0" smtClean="0"/>
              <a:t> source: </a:t>
            </a:r>
          </a:p>
          <a:p>
            <a:r>
              <a:rPr lang="cs-CZ" dirty="0" smtClean="0"/>
              <a:t>https://waste-management-world.com/</a:t>
            </a:r>
            <a:r>
              <a:rPr lang="cs-CZ" dirty="0" err="1" smtClean="0"/>
              <a:t>artikel</a:t>
            </a:r>
            <a:r>
              <a:rPr lang="cs-CZ" dirty="0" smtClean="0"/>
              <a:t>/</a:t>
            </a:r>
            <a:r>
              <a:rPr lang="cs-CZ" dirty="0" err="1" smtClean="0"/>
              <a:t>the</a:t>
            </a:r>
            <a:r>
              <a:rPr lang="cs-CZ" dirty="0" smtClean="0"/>
              <a:t>-top-</a:t>
            </a:r>
            <a:r>
              <a:rPr lang="cs-CZ" dirty="0" err="1" smtClean="0"/>
              <a:t>plastic</a:t>
            </a:r>
            <a:r>
              <a:rPr lang="cs-CZ" dirty="0" smtClean="0"/>
              <a:t>-</a:t>
            </a:r>
            <a:r>
              <a:rPr lang="cs-CZ" dirty="0" err="1" smtClean="0"/>
              <a:t>polluters</a:t>
            </a:r>
            <a:r>
              <a:rPr lang="cs-CZ" dirty="0" smtClean="0"/>
              <a:t>/#:~:text=The%20Coca%2DCola%20Company%20and,for%20fueling%20the%20climate%20crisis.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812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FUNNY</a:t>
            </a:r>
            <a:r>
              <a:rPr lang="cs-CZ" baseline="0" dirty="0" smtClean="0"/>
              <a:t> FACT – IMAGINE – IF GEORGE WASHINGTON COULD DRINK WATER FROM PET BOTTLE, YOU COULD STILL FIND THIS BOTTLE :-D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328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microsoft.com/office/2007/relationships/hdphoto" Target="../media/hdphoto3.wdp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3" Type="http://schemas.openxmlformats.org/officeDocument/2006/relationships/image" Target="../media/image38.png"/><Relationship Id="rId21" Type="http://schemas.openxmlformats.org/officeDocument/2006/relationships/image" Target="../media/image52.png"/><Relationship Id="rId7" Type="http://schemas.openxmlformats.org/officeDocument/2006/relationships/image" Target="../media/image41.jpeg"/><Relationship Id="rId12" Type="http://schemas.openxmlformats.org/officeDocument/2006/relationships/image" Target="../media/image45.png"/><Relationship Id="rId17" Type="http://schemas.microsoft.com/office/2007/relationships/hdphoto" Target="../media/hdphoto5.wdp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9.png"/><Relationship Id="rId20" Type="http://schemas.microsoft.com/office/2007/relationships/hdphoto" Target="../media/hdphoto6.wdp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5" Type="http://schemas.openxmlformats.org/officeDocument/2006/relationships/image" Target="../media/image48.png"/><Relationship Id="rId10" Type="http://schemas.microsoft.com/office/2007/relationships/hdphoto" Target="../media/hdphoto1.wdp"/><Relationship Id="rId19" Type="http://schemas.openxmlformats.org/officeDocument/2006/relationships/image" Target="../media/image51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294" y="-63137"/>
            <a:ext cx="10381706" cy="6921137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-1685586" y="-474159"/>
            <a:ext cx="14648771" cy="774317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5325" y="2819182"/>
            <a:ext cx="3275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STORY OF PLASTIC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5325" y="34997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1/10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48451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ecious Plastic V2 - Prom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59952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556" y="3169075"/>
            <a:ext cx="880211" cy="88021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788" y="3103395"/>
            <a:ext cx="1365038" cy="856703"/>
          </a:xfrm>
          <a:prstGeom prst="rect">
            <a:avLst/>
          </a:prstGeom>
        </p:spPr>
      </p:pic>
      <p:sp>
        <p:nvSpPr>
          <p:cNvPr id="9" name="Šipka doprava 8"/>
          <p:cNvSpPr/>
          <p:nvPr/>
        </p:nvSpPr>
        <p:spPr>
          <a:xfrm>
            <a:off x="0" y="5079923"/>
            <a:ext cx="11734800" cy="441323"/>
          </a:xfrm>
          <a:prstGeom prst="rightArrow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581967" y="4117450"/>
            <a:ext cx="1633941" cy="135215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STONE AGE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 mil. - 4 000 BC</a:t>
            </a:r>
          </a:p>
          <a:p>
            <a:pPr marL="0" indent="0" algn="ctr">
              <a:lnSpc>
                <a:spcPct val="120000"/>
              </a:lnSpc>
              <a:buNone/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8971" y="4086244"/>
            <a:ext cx="2050238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BRONZE AGE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4 000 – 3 200 BC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3500 – man made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glass</a:t>
            </a: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6255334" y="4117450"/>
            <a:ext cx="1596571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IRON AGE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3 200 BC – 1 200 BC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3000s –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first</a:t>
            </a: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paper</a:t>
            </a: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5334" y="2985919"/>
            <a:ext cx="1596571" cy="97417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Zástupný symbol pro obsah 2"/>
          <p:cNvSpPr txBox="1">
            <a:spLocks/>
          </p:cNvSpPr>
          <p:nvPr/>
        </p:nvSpPr>
        <p:spPr>
          <a:xfrm>
            <a:off x="9033851" y="4169093"/>
            <a:ext cx="1596571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STEEL AND ALUMINIUM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1800s –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present</a:t>
            </a:r>
            <a:endParaRPr lang="cs-CZ" sz="12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6"/>
          <a:srcRect b="6615"/>
          <a:stretch/>
        </p:blipFill>
        <p:spPr>
          <a:xfrm>
            <a:off x="9128684" y="2985919"/>
            <a:ext cx="1406907" cy="1072568"/>
          </a:xfrm>
          <a:prstGeom prst="rect">
            <a:avLst/>
          </a:prstGeom>
        </p:spPr>
      </p:pic>
      <p:sp>
        <p:nvSpPr>
          <p:cNvPr id="20" name="Zástupný symbol pro obsah 2"/>
          <p:cNvSpPr txBox="1">
            <a:spLocks/>
          </p:cNvSpPr>
          <p:nvPr/>
        </p:nvSpPr>
        <p:spPr>
          <a:xfrm>
            <a:off x="3539709" y="1576778"/>
            <a:ext cx="5112582" cy="1352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24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WHAT ABOUT PLASTIC?</a:t>
            </a:r>
            <a:endParaRPr lang="cs-CZ" sz="24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3179" y="490158"/>
            <a:ext cx="1765642" cy="1177669"/>
          </a:xfrm>
          <a:prstGeom prst="rect">
            <a:avLst/>
          </a:prstGeom>
        </p:spPr>
      </p:pic>
      <p:sp>
        <p:nvSpPr>
          <p:cNvPr id="24" name="Zástupný symbol pro obsah 2"/>
          <p:cNvSpPr txBox="1">
            <a:spLocks/>
          </p:cNvSpPr>
          <p:nvPr/>
        </p:nvSpPr>
        <p:spPr>
          <a:xfrm>
            <a:off x="9832136" y="4169093"/>
            <a:ext cx="1596571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PLASTIC AGE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1900s - PRESENT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838200" y="6106696"/>
            <a:ext cx="31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-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19247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0.10325 -1.48148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-0.10325 2.5925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37188 0.3583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94" y="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86000"/>
            <a:ext cx="12192000" cy="9144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85" y="2802736"/>
            <a:ext cx="1675698" cy="1670113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656672" y="958294"/>
            <a:ext cx="10499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WHO WAS THE BIGGEST PLASTIC POLLUTER IN THE WORLD IN 2021?</a:t>
            </a:r>
          </a:p>
          <a:p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0020" y="2374836"/>
            <a:ext cx="4131960" cy="2324227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6072" y="2542146"/>
            <a:ext cx="1989608" cy="198960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90691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86000"/>
            <a:ext cx="12192000" cy="9144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85" y="2802736"/>
            <a:ext cx="1675698" cy="1670113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656672" y="958294"/>
            <a:ext cx="10499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WHO WAS THE BIGGEST PLASTIC POLLUTER IN THE WORLD IN 2021?</a:t>
            </a:r>
          </a:p>
          <a:p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0020" y="2374836"/>
            <a:ext cx="4131960" cy="2324227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6072" y="2542146"/>
            <a:ext cx="1989608" cy="198960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5489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0.34206 4.44444E-6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b="11000"/>
          <a:stretch/>
        </p:blipFill>
        <p:spPr>
          <a:xfrm>
            <a:off x="3695699" y="1238251"/>
            <a:ext cx="2400300" cy="1695450"/>
          </a:xfrm>
          <a:prstGeom prst="rect">
            <a:avLst/>
          </a:prstGeom>
        </p:spPr>
      </p:pic>
      <p:pic>
        <p:nvPicPr>
          <p:cNvPr id="1026" name="Picture 2" descr="Více než 10 vektorových grafik George Washington a Amerika zdar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46" y="1401855"/>
            <a:ext cx="2736708" cy="357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ástupný symbol pro obsah 2"/>
          <p:cNvSpPr>
            <a:spLocks noGrp="1"/>
          </p:cNvSpPr>
          <p:nvPr>
            <p:ph idx="1"/>
          </p:nvPr>
        </p:nvSpPr>
        <p:spPr>
          <a:xfrm>
            <a:off x="4895849" y="5023502"/>
            <a:ext cx="2139951" cy="135215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GEORGE WASHINGTON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1732 – 1799</a:t>
            </a:r>
          </a:p>
          <a:p>
            <a:pPr marL="0" indent="0" algn="ctr">
              <a:lnSpc>
                <a:spcPct val="120000"/>
              </a:lnSpc>
              <a:buNone/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1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-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56682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ster + Partners presents vision for hyperloop cargo netwo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7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588035" y="3019465"/>
            <a:ext cx="70159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THE ACTIONS WE DO TODAY WILL AFFECT SEVERAL GENERATIONS AFTER US</a:t>
            </a: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82813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8194" y="0"/>
            <a:ext cx="9144000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15820"/>
          <a:stretch/>
        </p:blipFill>
        <p:spPr>
          <a:xfrm flipH="1">
            <a:off x="5152104" y="-2359742"/>
            <a:ext cx="11792899" cy="9217742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41539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307" y="1557183"/>
            <a:ext cx="2980800" cy="22356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1010045">
            <a:off x="5412115" y="-840895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85750" y="911225"/>
            <a:ext cx="581025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GOOD EXAMPLES </a:t>
            </a:r>
            <a:r>
              <a:rPr lang="cs-CZ" sz="20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OF PLASTIC PRODUCTS </a:t>
            </a:r>
            <a:endParaRPr lang="cs-CZ" sz="2000" b="1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07" y="3327009"/>
            <a:ext cx="1885036" cy="2834640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6381750" y="911225"/>
            <a:ext cx="5810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BAD EXAMPLES </a:t>
            </a:r>
            <a:r>
              <a:rPr lang="cs-CZ" sz="20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OF PLASTIC PRODUCTS </a:t>
            </a:r>
            <a:endParaRPr lang="cs-CZ" sz="2000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t="15773"/>
          <a:stretch/>
        </p:blipFill>
        <p:spPr>
          <a:xfrm>
            <a:off x="145096" y="1508760"/>
            <a:ext cx="2321859" cy="195563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/>
          <a:srcRect b="9178"/>
          <a:stretch/>
        </p:blipFill>
        <p:spPr>
          <a:xfrm>
            <a:off x="10108743" y="1499360"/>
            <a:ext cx="1607255" cy="196503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867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5746" y="2011289"/>
            <a:ext cx="3556000" cy="3556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1408" y="2328789"/>
            <a:ext cx="2428875" cy="32385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4127">
            <a:off x="5402092" y="3883643"/>
            <a:ext cx="2482850" cy="24828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7211349">
            <a:off x="8345159" y="2815943"/>
            <a:ext cx="1563791" cy="1442011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73606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671" y="0"/>
            <a:ext cx="9168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4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REMEMBER:</a:t>
            </a:r>
          </a:p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 MATERIAL ≠ PROBLEM. </a:t>
            </a:r>
          </a:p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PROBLEM IS FOR </a:t>
            </a:r>
            <a:r>
              <a:rPr lang="cs-CZ" u="sng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WHAT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AND </a:t>
            </a:r>
            <a:r>
              <a:rPr lang="cs-CZ" u="sng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HOW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WE USE PLASTIC.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65029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88034" y="3342630"/>
            <a:ext cx="7015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1D1D1B"/>
                </a:solidFill>
                <a:latin typeface="HelveticaNeueLT Com 35 Th" panose="020B0403020202020204" pitchFamily="34" charset="-18"/>
              </a:rPr>
              <a:t>INTRODUCTION OF TEACHER AND CHILDREN</a:t>
            </a:r>
            <a:endParaRPr lang="cs-CZ" sz="2400" dirty="0">
              <a:solidFill>
                <a:srgbClr val="1D1D1B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-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89936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b="1" dirty="0" smtClean="0">
                <a:latin typeface="HelveticaNeueLT Com 35 Th" panose="020B0403020202020204" pitchFamily="34" charset="-18"/>
              </a:rPr>
              <a:t>HOW TO SEPARATE BOTTLE FROM ITS CAP ON LARGE SCALE?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7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38200" y="3291840"/>
            <a:ext cx="10515600" cy="9496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ACTIVITY OF ASSIGNMENT OF PLASTIC TYPES 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TO </a:t>
            </a:r>
            <a:r>
              <a:rPr lang="en-US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INDIVIDUAL PRODUCTS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378316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862"/>
          </a:xfrm>
          <a:prstGeom prst="rect">
            <a:avLst/>
          </a:prstGeom>
        </p:spPr>
      </p:pic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latin typeface="HelveticaNeueLT Com 35 Th" panose="020B0403020202020204" pitchFamily="34" charset="-18"/>
              </a:rPr>
              <a:t>HOW TO SEPARATE BOTTLE FROM ITS CAP ON LARGE SCALE?</a:t>
            </a:r>
          </a:p>
        </p:txBody>
      </p:sp>
      <p:sp>
        <p:nvSpPr>
          <p:cNvPr id="6" name="Šipka dolů 5"/>
          <p:cNvSpPr/>
          <p:nvPr/>
        </p:nvSpPr>
        <p:spPr>
          <a:xfrm rot="1662343">
            <a:off x="8812003" y="2811691"/>
            <a:ext cx="825232" cy="1523544"/>
          </a:xfrm>
          <a:prstGeom prst="downArrow">
            <a:avLst>
              <a:gd name="adj1" fmla="val 38995"/>
              <a:gd name="adj2" fmla="val 48743"/>
            </a:avLst>
          </a:prstGeom>
          <a:solidFill>
            <a:srgbClr val="1D1D1B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36098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88034" y="3342630"/>
            <a:ext cx="7015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SAFETY INSTRUCTIONS</a:t>
            </a:r>
          </a:p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INTRODUCTION OF WORKSPACE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-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6418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nice 3"/>
          <p:cNvCxnSpPr/>
          <p:nvPr/>
        </p:nvCxnSpPr>
        <p:spPr>
          <a:xfrm flipV="1">
            <a:off x="2189156" y="2469183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/>
        </p:nvCxnSpPr>
        <p:spPr>
          <a:xfrm>
            <a:off x="2189156" y="3596188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172567" y="2432692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V="1">
            <a:off x="4172567" y="3559697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V="1">
            <a:off x="6534114" y="2431842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6534114" y="3558847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6"/>
          <a:stretch/>
        </p:blipFill>
        <p:spPr>
          <a:xfrm>
            <a:off x="4464050" y="3590264"/>
            <a:ext cx="5503929" cy="326773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2245">
            <a:off x="2816174" y="147070"/>
            <a:ext cx="7503619" cy="3818069"/>
          </a:xfrm>
          <a:prstGeom prst="rect">
            <a:avLst/>
          </a:prstGeom>
        </p:spPr>
      </p:pic>
      <p:grpSp>
        <p:nvGrpSpPr>
          <p:cNvPr id="13" name="Skupina 12"/>
          <p:cNvGrpSpPr/>
          <p:nvPr/>
        </p:nvGrpSpPr>
        <p:grpSpPr>
          <a:xfrm>
            <a:off x="8498277" y="1114397"/>
            <a:ext cx="2437194" cy="1370922"/>
            <a:chOff x="8450076" y="914366"/>
            <a:chExt cx="2437194" cy="1370922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0076" y="914366"/>
              <a:ext cx="2437194" cy="1370922"/>
            </a:xfrm>
            <a:prstGeom prst="rect">
              <a:avLst/>
            </a:prstGeom>
          </p:spPr>
        </p:pic>
        <p:sp>
          <p:nvSpPr>
            <p:cNvPr id="15" name="Obdélník 14"/>
            <p:cNvSpPr/>
            <p:nvPr/>
          </p:nvSpPr>
          <p:spPr>
            <a:xfrm rot="20353055">
              <a:off x="9156426" y="2024376"/>
              <a:ext cx="632920" cy="155547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bg1"/>
                </a:solidFill>
              </a:endParaRPr>
            </a:p>
          </p:txBody>
        </p:sp>
      </p:grp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3" t="36577" r="39235" b="17206"/>
          <a:stretch/>
        </p:blipFill>
        <p:spPr>
          <a:xfrm>
            <a:off x="750976" y="2886827"/>
            <a:ext cx="1448120" cy="138037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1" t="3970" r="35088" b="19475"/>
          <a:stretch/>
        </p:blipFill>
        <p:spPr>
          <a:xfrm>
            <a:off x="4977270" y="2857537"/>
            <a:ext cx="1556844" cy="1439546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841994" y="4429838"/>
            <a:ext cx="1266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HelveticaNeueLT Com 35 Th" panose="020B0403020202020204" pitchFamily="34" charset="-18"/>
              </a:rPr>
              <a:t>PLASTIC WASTE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2668182" y="6344293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HOME SHREDDING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4752471" y="4414514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CRUSHED PLASTIC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7715311" y="2001907"/>
            <a:ext cx="1334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INJECTION</a:t>
            </a:r>
          </a:p>
          <a:p>
            <a:r>
              <a:rPr lang="cs-CZ" dirty="0" smtClean="0">
                <a:latin typeface="HelveticaNeueLT Com 35 Th" panose="020B0403020202020204" pitchFamily="34" charset="-18"/>
              </a:rPr>
              <a:t>MOULDING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7209321" y="6344293"/>
            <a:ext cx="298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COMPRESSION MOULDING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529" b="74160" l="4520" r="171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441660" y="6146410"/>
            <a:ext cx="681037" cy="681037"/>
          </a:xfrm>
          <a:prstGeom prst="rect">
            <a:avLst/>
          </a:prstGeom>
        </p:spPr>
      </p:pic>
      <p:sp>
        <p:nvSpPr>
          <p:cNvPr id="24" name="Obdélník 23"/>
          <p:cNvSpPr/>
          <p:nvPr/>
        </p:nvSpPr>
        <p:spPr>
          <a:xfrm rot="20294594">
            <a:off x="9714873" y="4427215"/>
            <a:ext cx="1216928" cy="33603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11"/>
          <a:srcRect l="76146" t="56800" r="11949" b="14147"/>
          <a:stretch/>
        </p:blipFill>
        <p:spPr>
          <a:xfrm rot="2456613">
            <a:off x="8352813" y="667104"/>
            <a:ext cx="827531" cy="1348877"/>
          </a:xfrm>
          <a:prstGeom prst="rect">
            <a:avLst/>
          </a:prstGeom>
        </p:spPr>
      </p:pic>
      <p:sp>
        <p:nvSpPr>
          <p:cNvPr id="26" name="Obdélník 25"/>
          <p:cNvSpPr/>
          <p:nvPr/>
        </p:nvSpPr>
        <p:spPr>
          <a:xfrm rot="2496304">
            <a:off x="9255606" y="229922"/>
            <a:ext cx="777708" cy="33603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25176" y="174584"/>
            <a:ext cx="1590681" cy="2280792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9155" y="1814326"/>
            <a:ext cx="1928754" cy="1928754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81985" y="3590264"/>
            <a:ext cx="3181860" cy="1967448"/>
          </a:xfrm>
          <a:prstGeom prst="rect">
            <a:avLst/>
          </a:prstGeom>
        </p:spPr>
      </p:pic>
      <p:pic>
        <p:nvPicPr>
          <p:cNvPr id="30" name="Picture 4" descr="Precious Plastic: home recycling 2.0 - Plastics le Ma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51810" r="58333" b="15238"/>
          <a:stretch/>
        </p:blipFill>
        <p:spPr bwMode="auto">
          <a:xfrm>
            <a:off x="8821625" y="5486767"/>
            <a:ext cx="2292707" cy="10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0368" b="72721" l="38064" r="83616">
                        <a14:foregroundMark x1="61274" y1="24412" x2="64129" y2="25441"/>
                        <a14:foregroundMark x1="65329" y1="26397" x2="67522" y2="33309"/>
                        <a14:foregroundMark x1="69797" y1="37059" x2="78486" y2="49853"/>
                        <a14:foregroundMark x1="69880" y1="38015" x2="66570" y2="31324"/>
                        <a14:foregroundMark x1="62971" y1="25074" x2="58626" y2="25221"/>
                        <a14:foregroundMark x1="77824" y1="48824" x2="80596" y2="54412"/>
                        <a14:foregroundMark x1="80389" y1="57941" x2="76996" y2="59926"/>
                        <a14:foregroundMark x1="80389" y1="58382" x2="80513" y2="53676"/>
                        <a14:backgroundMark x1="79355" y1="55588" x2="75755" y2="548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18350" r="16288" b="26936"/>
          <a:stretch/>
        </p:blipFill>
        <p:spPr>
          <a:xfrm>
            <a:off x="10017129" y="1917858"/>
            <a:ext cx="1765050" cy="1187663"/>
          </a:xfrm>
          <a:prstGeom prst="rect">
            <a:avLst/>
          </a:prstGeom>
        </p:spPr>
      </p:pic>
      <p:pic>
        <p:nvPicPr>
          <p:cNvPr id="32" name="Picture 6" descr="Industry icon - CoreUI Icon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919" y="1682995"/>
            <a:ext cx="1288435" cy="12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Obrázek 32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9118" b="77132" l="68432" r="95201">
                        <a14:foregroundMark x1="77369" y1="55294" x2="88043" y2="43382"/>
                        <a14:foregroundMark x1="73066" y1="42794" x2="84526" y2="55882"/>
                        <a14:foregroundMark x1="72569" y1="46250" x2="83740" y2="52721"/>
                        <a14:foregroundMark x1="73686" y1="44779" x2="88209" y2="59265"/>
                        <a14:foregroundMark x1="79437" y1="56691" x2="89160" y2="38309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421" t="28921" r="5422" b="22028"/>
          <a:stretch/>
        </p:blipFill>
        <p:spPr>
          <a:xfrm>
            <a:off x="8895209" y="4815337"/>
            <a:ext cx="1151574" cy="1214770"/>
          </a:xfrm>
          <a:prstGeom prst="rect">
            <a:avLst/>
          </a:prstGeom>
        </p:spPr>
      </p:pic>
      <p:sp>
        <p:nvSpPr>
          <p:cNvPr id="34" name="TextovéPole 33"/>
          <p:cNvSpPr txBox="1"/>
          <p:nvPr/>
        </p:nvSpPr>
        <p:spPr>
          <a:xfrm>
            <a:off x="2739484" y="2971430"/>
            <a:ext cx="1680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HelveticaNeueLT Com 35 Th" panose="020B0403020202020204" pitchFamily="34" charset="-18"/>
              </a:rPr>
              <a:t>INDUSTRIAL SHREDDING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35" name="Obdélník 34"/>
          <p:cNvSpPr/>
          <p:nvPr/>
        </p:nvSpPr>
        <p:spPr>
          <a:xfrm rot="2540419">
            <a:off x="8932846" y="422972"/>
            <a:ext cx="632920" cy="155547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0" y="3437351"/>
            <a:ext cx="4939523" cy="27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3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3291840"/>
            <a:ext cx="10515600" cy="9496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SHREDDING PLASTIC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80876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PRACTICE LABLES ON PACKAGES</a:t>
            </a: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-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70657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DIG INTO GROUND DIFFERERNT TYPES OF MATERIAL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78097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HOMEWORK SYSTEM</a:t>
            </a: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-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09469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České studio Nahaku navrhlo svítidlo z jednorázové plastové láhve na  prosecco – DesignMag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1"/>
            <a:ext cx="12192000" cy="73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385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8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7385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WHAT DO YOU KNOW ABOUT PLASTIC?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bazar.preciousplastic.com/images/detailed/6/isometriques_oval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537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251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bazar.preciousplastic.com/images/detailed/10/Euler2_vanplestik_25lq-y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4750"/>
            <a:ext cx="12192000" cy="797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44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SEE U NEXT TIME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25882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71" y="-1206223"/>
            <a:ext cx="12418142" cy="826096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61961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1/5 HOW MANY KGS OF PLASTIC WASTE PRODUCED AVERAGE PERSON IN CZECH REPUBLIC ANNUALY IN 2020?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5 kg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27 kg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114 kg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305050"/>
            <a:ext cx="13716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314700"/>
            <a:ext cx="17716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58" y="-147485"/>
            <a:ext cx="12270658" cy="818043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2/5 APPROX. HOW MANY % OF PLASTIC MATERIAL WAS RECYCLED (NOT BURNED) IN CZECH REPUBLIC IN 2020?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30%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60%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80%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800350"/>
            <a:ext cx="13716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314700"/>
            <a:ext cx="17716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2653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5066" y="-2297350"/>
            <a:ext cx="8597118" cy="128968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3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WHAT IS THE MOST WANTED TYPE OF PLASTIC MATERIAL FOR BIG RECYCLING COMPANIES IN CZECH REPUBLIC?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PET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HDPE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PP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800350"/>
            <a:ext cx="16383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314700"/>
            <a:ext cx="16383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15915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1" b="18444"/>
          <a:stretch/>
        </p:blipFill>
        <p:spPr>
          <a:xfrm>
            <a:off x="0" y="-2697480"/>
            <a:ext cx="12192000" cy="10160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7411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4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H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OW MUCH DID IT COST ON AVERAGE TO TRANSPORT ONE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FULL 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 CONTAINER TO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SORTING 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POINT IN THE CZECH REPUBLIC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IN 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2020?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2,5 EUR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12,5 EUR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25 EUR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705100"/>
            <a:ext cx="18478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733800"/>
            <a:ext cx="18478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01385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84"/>
            <a:ext cx="12192000" cy="822437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6705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5/5 H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OW MUCH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WAS PURCHASE PRICE FOR 1KG COLLECTED HDPE BOTTLE CAPS IN 2021 IN CZECH REPUBLIC?</a:t>
            </a: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0.25 EUR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 EUR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12 EUR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3314700"/>
            <a:ext cx="16383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829050"/>
            <a:ext cx="1885950" cy="221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38200" y="6106696"/>
            <a:ext cx="3171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–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38219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0" y="1047750"/>
            <a:ext cx="4762500" cy="4762500"/>
          </a:xfrm>
          <a:prstGeom prst="rect">
            <a:avLst/>
          </a:prstGeom>
        </p:spPr>
      </p:pic>
      <p:sp>
        <p:nvSpPr>
          <p:cNvPr id="6" name="Volný tvar 5"/>
          <p:cNvSpPr/>
          <p:nvPr/>
        </p:nvSpPr>
        <p:spPr>
          <a:xfrm>
            <a:off x="3569970" y="-415290"/>
            <a:ext cx="4983480" cy="3505200"/>
          </a:xfrm>
          <a:custGeom>
            <a:avLst/>
            <a:gdLst>
              <a:gd name="connsiteX0" fmla="*/ 259080 w 4983480"/>
              <a:gd name="connsiteY0" fmla="*/ 3154680 h 3505200"/>
              <a:gd name="connsiteX1" fmla="*/ 3535680 w 4983480"/>
              <a:gd name="connsiteY1" fmla="*/ 3505200 h 3505200"/>
              <a:gd name="connsiteX2" fmla="*/ 4892040 w 4983480"/>
              <a:gd name="connsiteY2" fmla="*/ 2910840 h 3505200"/>
              <a:gd name="connsiteX3" fmla="*/ 4983480 w 4983480"/>
              <a:gd name="connsiteY3" fmla="*/ 0 h 3505200"/>
              <a:gd name="connsiteX4" fmla="*/ 0 w 4983480"/>
              <a:gd name="connsiteY4" fmla="*/ 335280 h 3505200"/>
              <a:gd name="connsiteX5" fmla="*/ 259080 w 4983480"/>
              <a:gd name="connsiteY5" fmla="*/ 315468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83480" h="3505200">
                <a:moveTo>
                  <a:pt x="259080" y="3154680"/>
                </a:moveTo>
                <a:lnTo>
                  <a:pt x="3535680" y="3505200"/>
                </a:lnTo>
                <a:lnTo>
                  <a:pt x="4892040" y="2910840"/>
                </a:lnTo>
                <a:lnTo>
                  <a:pt x="4983480" y="0"/>
                </a:lnTo>
                <a:lnTo>
                  <a:pt x="0" y="335280"/>
                </a:lnTo>
                <a:lnTo>
                  <a:pt x="259080" y="3154680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olný tvar 6"/>
          <p:cNvSpPr/>
          <p:nvPr/>
        </p:nvSpPr>
        <p:spPr>
          <a:xfrm>
            <a:off x="4297680" y="2712720"/>
            <a:ext cx="3657600" cy="1417320"/>
          </a:xfrm>
          <a:custGeom>
            <a:avLst/>
            <a:gdLst>
              <a:gd name="connsiteX0" fmla="*/ 0 w 3596640"/>
              <a:gd name="connsiteY0" fmla="*/ 45720 h 1402080"/>
              <a:gd name="connsiteX1" fmla="*/ 91440 w 3596640"/>
              <a:gd name="connsiteY1" fmla="*/ 975360 h 1402080"/>
              <a:gd name="connsiteX2" fmla="*/ 2773680 w 3596640"/>
              <a:gd name="connsiteY2" fmla="*/ 1402080 h 1402080"/>
              <a:gd name="connsiteX3" fmla="*/ 3566160 w 3596640"/>
              <a:gd name="connsiteY3" fmla="*/ 883920 h 1402080"/>
              <a:gd name="connsiteX4" fmla="*/ 3596640 w 3596640"/>
              <a:gd name="connsiteY4" fmla="*/ 0 h 1402080"/>
              <a:gd name="connsiteX5" fmla="*/ 2804160 w 3596640"/>
              <a:gd name="connsiteY5" fmla="*/ 365760 h 1402080"/>
              <a:gd name="connsiteX6" fmla="*/ 0 w 3596640"/>
              <a:gd name="connsiteY6" fmla="*/ 45720 h 140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6640" h="1402080">
                <a:moveTo>
                  <a:pt x="0" y="45720"/>
                </a:moveTo>
                <a:lnTo>
                  <a:pt x="91440" y="975360"/>
                </a:lnTo>
                <a:lnTo>
                  <a:pt x="2773680" y="1402080"/>
                </a:lnTo>
                <a:lnTo>
                  <a:pt x="3566160" y="883920"/>
                </a:lnTo>
                <a:lnTo>
                  <a:pt x="3596640" y="0"/>
                </a:lnTo>
                <a:lnTo>
                  <a:pt x="2804160" y="365760"/>
                </a:lnTo>
                <a:lnTo>
                  <a:pt x="0" y="45720"/>
                </a:lnTo>
                <a:close/>
              </a:path>
            </a:pathLst>
          </a:custGeom>
          <a:solidFill>
            <a:srgbClr val="FF0000">
              <a:alpha val="6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latin typeface="HelveticaNeueLT Com 35 Th" panose="020B0403020202020204" pitchFamily="34" charset="-18"/>
            </a:endParaRPr>
          </a:p>
        </p:txBody>
      </p:sp>
      <p:sp>
        <p:nvSpPr>
          <p:cNvPr id="9" name="Levá složená závorka 8"/>
          <p:cNvSpPr/>
          <p:nvPr/>
        </p:nvSpPr>
        <p:spPr>
          <a:xfrm flipH="1">
            <a:off x="8015288" y="2736850"/>
            <a:ext cx="260032" cy="935990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Levá složená závorka 9"/>
          <p:cNvSpPr/>
          <p:nvPr/>
        </p:nvSpPr>
        <p:spPr>
          <a:xfrm flipH="1">
            <a:off x="8015288" y="3743960"/>
            <a:ext cx="260032" cy="698500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8477250" y="3020179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39% CERTIFIED FUEL</a:t>
            </a:r>
            <a:endParaRPr lang="cs-CZ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8477250" y="3889494"/>
            <a:ext cx="2960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30% MATERIAL RECYCLING</a:t>
            </a:r>
            <a:endParaRPr lang="cs-CZ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>
          <a:xfrm>
            <a:off x="8477250" y="1920121"/>
            <a:ext cx="3368040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DATA FROM EKO-KOM            IN CZECH REPUBLIC 2020</a:t>
            </a:r>
          </a:p>
          <a:p>
            <a:pPr algn="l">
              <a:lnSpc>
                <a:spcPct val="120000"/>
              </a:lnSpc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4098" name="Picture 2" descr="Transparent Fire White - Flame Icon White Png - 350x447 PNG Download -  PNGki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658" y="2996188"/>
            <a:ext cx="1198685" cy="7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796" y="3860284"/>
            <a:ext cx="880411" cy="948135"/>
          </a:xfrm>
          <a:prstGeom prst="rect">
            <a:avLst/>
          </a:prstGeom>
        </p:spPr>
      </p:pic>
      <p:sp>
        <p:nvSpPr>
          <p:cNvPr id="17" name="Levá složená závorka 16"/>
          <p:cNvSpPr/>
          <p:nvPr/>
        </p:nvSpPr>
        <p:spPr>
          <a:xfrm>
            <a:off x="3962399" y="2804278"/>
            <a:ext cx="208121" cy="1733431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521722" y="3490952"/>
            <a:ext cx="326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1D1D1B"/>
                </a:solidFill>
                <a:latin typeface="HelveticaNeueLT Com 35 Th" panose="020B0403020202020204" pitchFamily="34" charset="-18"/>
              </a:rPr>
              <a:t>6</a:t>
            </a:r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9% CLASIFIED AS RECYCLED</a:t>
            </a:r>
            <a:endParaRPr lang="cs-CZ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838200" y="6106696"/>
            <a:ext cx="31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  - STORY OF PLASTIC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477736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/>
      <p:bldP spid="12" grpId="0"/>
      <p:bldP spid="14" grpId="0"/>
      <p:bldP spid="17" grpId="0" animBg="1"/>
      <p:bldP spid="18" grpId="0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3366</TotalTime>
  <Words>855</Words>
  <Application>Microsoft Office PowerPoint</Application>
  <PresentationFormat>Širokoúhlá obrazovka</PresentationFormat>
  <Paragraphs>179</Paragraphs>
  <Slides>33</Slides>
  <Notes>27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HelveticaNeueLT Com 35 Th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59</cp:revision>
  <dcterms:created xsi:type="dcterms:W3CDTF">2020-11-12T07:59:26Z</dcterms:created>
  <dcterms:modified xsi:type="dcterms:W3CDTF">2022-02-03T08:37:07Z</dcterms:modified>
</cp:coreProperties>
</file>