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3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372" y="8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569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352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43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728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621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20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105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692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1628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60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463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5457B-3A6D-4AA3-9B00-E6A09A4CED5A}" type="datetimeFigureOut">
              <a:rPr lang="cs-CZ" smtClean="0"/>
              <a:t>31. 1. 2022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EDDF5-348C-4216-B45B-EB1CA8F609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72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34988" t="-2934" r="30260"/>
          <a:stretch/>
        </p:blipFill>
        <p:spPr>
          <a:xfrm>
            <a:off x="1643063" y="400051"/>
            <a:ext cx="2800350" cy="24511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3229" t="48119" r="32396" b="1"/>
          <a:stretch/>
        </p:blipFill>
        <p:spPr>
          <a:xfrm>
            <a:off x="1850232" y="3969457"/>
            <a:ext cx="2386012" cy="239324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l="5334" t="6098" r="72916" b="53658"/>
          <a:stretch/>
        </p:blipFill>
        <p:spPr>
          <a:xfrm>
            <a:off x="8101013" y="334581"/>
            <a:ext cx="2552700" cy="258204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28084" t="8841" r="50416" b="52744"/>
          <a:stretch/>
        </p:blipFill>
        <p:spPr>
          <a:xfrm>
            <a:off x="8220075" y="3969457"/>
            <a:ext cx="2314576" cy="2260751"/>
          </a:xfrm>
          <a:prstGeom prst="rect">
            <a:avLst/>
          </a:prstGeom>
        </p:spPr>
      </p:pic>
      <p:cxnSp>
        <p:nvCxnSpPr>
          <p:cNvPr id="9" name="Přímá spojnice 8"/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0" y="3465513"/>
            <a:ext cx="121920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744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57213" y="424878"/>
            <a:ext cx="5272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>
                <a:solidFill>
                  <a:srgbClr val="202020"/>
                </a:solidFill>
                <a:latin typeface="HelveticaNeueLT Com 35 Th" panose="020B0403020202020204" pitchFamily="34" charset="-18"/>
              </a:rPr>
              <a:t>An </a:t>
            </a:r>
            <a:r>
              <a:rPr lang="en-US" b="1" dirty="0">
                <a:solidFill>
                  <a:srgbClr val="202020"/>
                </a:solidFill>
                <a:latin typeface="HelveticaNeueLT Com 35 Th" panose="020B0403020202020204" pitchFamily="34" charset="-18"/>
              </a:rPr>
              <a:t>optional symbol that basically only informs us not to pollute the environment </a:t>
            </a:r>
            <a:r>
              <a:rPr lang="en-US" dirty="0">
                <a:solidFill>
                  <a:srgbClr val="202020"/>
                </a:solidFill>
                <a:latin typeface="HelveticaNeueLT Com 35 Th" panose="020B0403020202020204" pitchFamily="34" charset="-18"/>
              </a:rPr>
              <a:t>and throw waste in the appropriate containers (bins, bins, containers).</a:t>
            </a:r>
            <a:endParaRPr lang="cs-CZ" i="0" dirty="0">
              <a:solidFill>
                <a:srgbClr val="202020"/>
              </a:solidFill>
              <a:effectLst/>
              <a:latin typeface="HelveticaNeueLT Com 35 Th" panose="020B0403020202020204" pitchFamily="34" charset="-18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410326" y="424878"/>
            <a:ext cx="52720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>
                <a:latin typeface="HelveticaNeueLT Com 35 Th" panose="020B0403020202020204" pitchFamily="34" charset="-18"/>
              </a:rPr>
              <a:t>Not only does it tell us that the </a:t>
            </a:r>
            <a:r>
              <a:rPr lang="en-US" b="1" dirty="0">
                <a:latin typeface="HelveticaNeueLT Com 35 Th" panose="020B0403020202020204" pitchFamily="34" charset="-18"/>
              </a:rPr>
              <a:t>packaging can be recycled.</a:t>
            </a:r>
            <a:r>
              <a:rPr lang="en-US" dirty="0">
                <a:latin typeface="HelveticaNeueLT Com 35 Th" panose="020B0403020202020204" pitchFamily="34" charset="-18"/>
              </a:rPr>
              <a:t> In addition, it tells us that this packaging has already been made from recycled material</a:t>
            </a:r>
            <a:r>
              <a:rPr lang="en-US" dirty="0" smtClean="0">
                <a:latin typeface="HelveticaNeueLT Com 35 Th" panose="020B0403020202020204" pitchFamily="34" charset="-18"/>
              </a:rPr>
              <a:t>.</a:t>
            </a:r>
            <a:endParaRPr lang="cs-CZ" dirty="0" smtClean="0">
              <a:latin typeface="HelveticaNeueLT Com 35 Th" panose="020B0403020202020204" pitchFamily="34" charset="-18"/>
            </a:endParaRPr>
          </a:p>
          <a:p>
            <a:pPr algn="just" fontAlgn="base"/>
            <a:endParaRPr lang="cs-CZ" dirty="0">
              <a:latin typeface="HelveticaNeueLT Com 35 Th" panose="020B0403020202020204" pitchFamily="34" charset="-18"/>
            </a:endParaRPr>
          </a:p>
          <a:p>
            <a:pPr algn="just" fontAlgn="base"/>
            <a:r>
              <a:rPr lang="en-US" b="1" dirty="0" smtClean="0">
                <a:latin typeface="HelveticaNeueLT Com 35 Th" panose="020B0403020202020204" pitchFamily="34" charset="-18"/>
              </a:rPr>
              <a:t>The </a:t>
            </a:r>
            <a:r>
              <a:rPr lang="en-US" b="1" dirty="0">
                <a:latin typeface="HelveticaNeueLT Com 35 Th" panose="020B0403020202020204" pitchFamily="34" charset="-18"/>
              </a:rPr>
              <a:t>numbers and letters below this symbol will tell us what material the packaging is made of</a:t>
            </a:r>
            <a:r>
              <a:rPr lang="en-US" dirty="0">
                <a:latin typeface="HelveticaNeueLT Com 35 Th" panose="020B0403020202020204" pitchFamily="34" charset="-18"/>
              </a:rPr>
              <a:t>. When sorting, we follow the same rules as for a triangle with solid arrows.</a:t>
            </a:r>
            <a:endParaRPr lang="cs-CZ" b="0" i="0" dirty="0">
              <a:solidFill>
                <a:srgbClr val="202020"/>
              </a:solidFill>
              <a:effectLst/>
              <a:latin typeface="HelveticaNeueLT Com 35 Th" panose="020B0403020202020204" pitchFamily="34" charset="-18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557213" y="3957477"/>
            <a:ext cx="52720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>
                <a:solidFill>
                  <a:srgbClr val="202020"/>
                </a:solidFill>
                <a:latin typeface="HelveticaNeueLT Com 35 Th" panose="020B0403020202020204" pitchFamily="34" charset="-18"/>
              </a:rPr>
              <a:t>This </a:t>
            </a:r>
            <a:r>
              <a:rPr lang="en-US" b="1" dirty="0">
                <a:solidFill>
                  <a:srgbClr val="202020"/>
                </a:solidFill>
                <a:latin typeface="HelveticaNeueLT Com 35 Th" panose="020B0403020202020204" pitchFamily="34" charset="-18"/>
              </a:rPr>
              <a:t>symbol indicates that the packaging is intended for recycling and is accompanied by written abbreviations and numbers.</a:t>
            </a:r>
            <a:r>
              <a:rPr lang="en-US" dirty="0">
                <a:solidFill>
                  <a:srgbClr val="202020"/>
                </a:solidFill>
                <a:latin typeface="HelveticaNeueLT Com 35 Th" panose="020B0403020202020204" pitchFamily="34" charset="-18"/>
              </a:rPr>
              <a:t> Basic knowledge of recycling labels is important because it affects whether we can sort waste into the right waste sorting container.</a:t>
            </a:r>
            <a:endParaRPr lang="cs-CZ" b="0" i="0" dirty="0">
              <a:solidFill>
                <a:srgbClr val="202020"/>
              </a:solidFill>
              <a:effectLst/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410326" y="3957476"/>
            <a:ext cx="52720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b="1" dirty="0">
                <a:latin typeface="HelveticaNeueLT Com 35 Th" panose="020B0403020202020204" pitchFamily="34" charset="-18"/>
              </a:rPr>
              <a:t>This trademark - the so-called green dot </a:t>
            </a:r>
            <a:r>
              <a:rPr lang="en-US" dirty="0">
                <a:latin typeface="HelveticaNeueLT Com 35 Th" panose="020B0403020202020204" pitchFamily="34" charset="-18"/>
              </a:rPr>
              <a:t>- tells us that a financial contribution for the take-back and its further processing by recycling has been paid for this packaging.</a:t>
            </a:r>
            <a:endParaRPr lang="cs-CZ" b="1" i="0" dirty="0">
              <a:solidFill>
                <a:srgbClr val="202020"/>
              </a:solidFill>
              <a:effectLst/>
              <a:latin typeface="HelveticaNeueLT Com 35 Th" panose="020B0403020202020204" pitchFamily="34" charset="-18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367" y="2662379"/>
            <a:ext cx="1709933" cy="77303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" y="2806007"/>
            <a:ext cx="1828800" cy="4857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067" y="2662379"/>
            <a:ext cx="1709933" cy="77303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913" y="2806007"/>
            <a:ext cx="1828800" cy="48577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367" y="5999244"/>
            <a:ext cx="1709933" cy="77303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" y="6142872"/>
            <a:ext cx="1828800" cy="485775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067" y="5999244"/>
            <a:ext cx="1709933" cy="77303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913" y="6142872"/>
            <a:ext cx="1828800" cy="485775"/>
          </a:xfrm>
          <a:prstGeom prst="rect">
            <a:avLst/>
          </a:prstGeom>
        </p:spPr>
      </p:pic>
      <p:cxnSp>
        <p:nvCxnSpPr>
          <p:cNvPr id="16" name="Přímá spojnice 15"/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0" y="3465513"/>
            <a:ext cx="121920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237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Přímá spojnice 8"/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0" y="3465513"/>
            <a:ext cx="121920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Imag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3" t="-1371" r="31009" b="-1"/>
          <a:stretch/>
        </p:blipFill>
        <p:spPr bwMode="auto">
          <a:xfrm>
            <a:off x="1627415" y="418647"/>
            <a:ext cx="2841171" cy="241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b="26388"/>
          <a:stretch/>
        </p:blipFill>
        <p:spPr>
          <a:xfrm>
            <a:off x="8184358" y="418647"/>
            <a:ext cx="2350293" cy="246536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3111" y="4047020"/>
            <a:ext cx="1924532" cy="1924532"/>
          </a:xfrm>
          <a:prstGeom prst="rect">
            <a:avLst/>
          </a:prstGeom>
        </p:spPr>
      </p:pic>
      <p:pic>
        <p:nvPicPr>
          <p:cNvPr id="11" name="Picture 2" descr="Víte, co znamenají různé symboly na obalech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54" y="3933202"/>
            <a:ext cx="28575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781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57213" y="424878"/>
            <a:ext cx="5272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>
                <a:solidFill>
                  <a:srgbClr val="202020"/>
                </a:solidFill>
                <a:latin typeface="HelveticaNeueLT Com 35 Th" panose="020B0403020202020204" pitchFamily="34" charset="-18"/>
              </a:rPr>
              <a:t>The symbol means </a:t>
            </a:r>
            <a:r>
              <a:rPr lang="en-US" b="1" dirty="0">
                <a:solidFill>
                  <a:srgbClr val="202020"/>
                </a:solidFill>
                <a:latin typeface="HelveticaNeueLT Com 35 Th" panose="020B0403020202020204" pitchFamily="34" charset="-18"/>
              </a:rPr>
              <a:t>minimum durability after opening the product</a:t>
            </a:r>
            <a:r>
              <a:rPr lang="en-US" dirty="0">
                <a:solidFill>
                  <a:srgbClr val="202020"/>
                </a:solidFill>
                <a:latin typeface="HelveticaNeueLT Com 35 Th" panose="020B0403020202020204" pitchFamily="34" charset="-18"/>
              </a:rPr>
              <a:t>. The number means the number of months.</a:t>
            </a:r>
            <a:endParaRPr lang="cs-CZ" i="0" dirty="0">
              <a:solidFill>
                <a:srgbClr val="202020"/>
              </a:solidFill>
              <a:effectLst/>
              <a:latin typeface="HelveticaNeueLT Com 35 Th" panose="020B0403020202020204" pitchFamily="34" charset="-18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410326" y="424878"/>
            <a:ext cx="52720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>
                <a:latin typeface="HelveticaNeueLT Com 35 Th" panose="020B0403020202020204" pitchFamily="34" charset="-18"/>
              </a:rPr>
              <a:t>The symbol means that the </a:t>
            </a:r>
            <a:r>
              <a:rPr lang="en-US" b="1" dirty="0">
                <a:latin typeface="HelveticaNeueLT Com 35 Th" panose="020B0403020202020204" pitchFamily="34" charset="-18"/>
              </a:rPr>
              <a:t>product cannot be sorted into sorted waste containers or municipal waste</a:t>
            </a:r>
            <a:r>
              <a:rPr lang="en-US" dirty="0">
                <a:latin typeface="HelveticaNeueLT Com 35 Th" panose="020B0403020202020204" pitchFamily="34" charset="-18"/>
              </a:rPr>
              <a:t>. We must return it to the seller or for ecological disposal within the municipality. It occurs on products that must not end up in mixed waste - it is a variety of chemicals, paints, toxic and irritating substances, as well as electrical equipment and batteries.</a:t>
            </a:r>
            <a:endParaRPr lang="cs-CZ" b="0" i="0" dirty="0">
              <a:solidFill>
                <a:srgbClr val="202020"/>
              </a:solidFill>
              <a:effectLst/>
              <a:latin typeface="HelveticaNeueLT Com 35 Th" panose="020B0403020202020204" pitchFamily="34" charset="-18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557213" y="3957477"/>
            <a:ext cx="5272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b="1" dirty="0">
                <a:latin typeface="HelveticaNeueLT Com 35 Th" panose="020B0403020202020204" pitchFamily="34" charset="-18"/>
              </a:rPr>
              <a:t>Symbol for food contact materials. </a:t>
            </a:r>
            <a:r>
              <a:rPr lang="en-US" dirty="0">
                <a:latin typeface="HelveticaNeueLT Com 35 Th" panose="020B0403020202020204" pitchFamily="34" charset="-18"/>
              </a:rPr>
              <a:t>Symbol warning against the consumption of inedible parts of packaging (active and intelligent)</a:t>
            </a:r>
            <a:endParaRPr lang="cs-CZ" b="0" dirty="0">
              <a:solidFill>
                <a:srgbClr val="202020"/>
              </a:solidFill>
              <a:effectLst/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410326" y="3957476"/>
            <a:ext cx="52720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>
                <a:latin typeface="HelveticaNeueLT Com 35 Th" panose="020B0403020202020204" pitchFamily="34" charset="-18"/>
              </a:rPr>
              <a:t>The symbol indicates that the </a:t>
            </a:r>
            <a:r>
              <a:rPr lang="en-US" b="1" dirty="0">
                <a:latin typeface="HelveticaNeueLT Com 35 Th" panose="020B0403020202020204" pitchFamily="34" charset="-18"/>
              </a:rPr>
              <a:t>product meets EU legislative requirements and can be placed on the market in the European Economic Area</a:t>
            </a:r>
            <a:r>
              <a:rPr lang="en-US" b="1" dirty="0" smtClean="0">
                <a:latin typeface="HelveticaNeueLT Com 35 Th" panose="020B0403020202020204" pitchFamily="34" charset="-18"/>
              </a:rPr>
              <a:t>.</a:t>
            </a:r>
            <a:endParaRPr lang="cs-CZ" b="1" dirty="0" smtClean="0">
              <a:latin typeface="HelveticaNeueLT Com 35 Th" panose="020B0403020202020204" pitchFamily="34" charset="-18"/>
            </a:endParaRPr>
          </a:p>
          <a:p>
            <a:pPr algn="just" fontAlgn="base"/>
            <a:endParaRPr lang="cs-CZ" dirty="0">
              <a:latin typeface="HelveticaNeueLT Com 35 Th" panose="020B0403020202020204" pitchFamily="34" charset="-18"/>
            </a:endParaRPr>
          </a:p>
          <a:p>
            <a:pPr algn="just" fontAlgn="base"/>
            <a:r>
              <a:rPr lang="en-US" dirty="0" smtClean="0">
                <a:latin typeface="HelveticaNeueLT Com 35 Th" panose="020B0403020202020204" pitchFamily="34" charset="-18"/>
              </a:rPr>
              <a:t>It </a:t>
            </a:r>
            <a:r>
              <a:rPr lang="en-US" dirty="0">
                <a:latin typeface="HelveticaNeueLT Com 35 Th" panose="020B0403020202020204" pitchFamily="34" charset="-18"/>
              </a:rPr>
              <a:t>also meets the basic requirements for safety, health or the environment.</a:t>
            </a:r>
            <a:endParaRPr lang="cs-CZ" b="1" i="0" dirty="0">
              <a:solidFill>
                <a:srgbClr val="202020"/>
              </a:solidFill>
              <a:effectLst/>
              <a:latin typeface="HelveticaNeueLT Com 35 Th" panose="020B0403020202020204" pitchFamily="34" charset="-18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367" y="2662379"/>
            <a:ext cx="1709933" cy="77303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" y="2806007"/>
            <a:ext cx="1828800" cy="4857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067" y="2662379"/>
            <a:ext cx="1709933" cy="77303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913" y="2806007"/>
            <a:ext cx="1828800" cy="48577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367" y="5999244"/>
            <a:ext cx="1709933" cy="77303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" y="6142872"/>
            <a:ext cx="1828800" cy="485775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067" y="5999244"/>
            <a:ext cx="1709933" cy="77303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913" y="6142872"/>
            <a:ext cx="1828800" cy="485775"/>
          </a:xfrm>
          <a:prstGeom prst="rect">
            <a:avLst/>
          </a:prstGeom>
        </p:spPr>
      </p:pic>
      <p:cxnSp>
        <p:nvCxnSpPr>
          <p:cNvPr id="16" name="Přímá spojnice 15"/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0" y="3465513"/>
            <a:ext cx="121920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3244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305</Words>
  <Application>Microsoft Office PowerPoint</Application>
  <PresentationFormat>Širokoúhlá obrazovka</PresentationFormat>
  <Paragraphs>12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HelveticaNeueLT Com 35 Th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Kolečář Tomáš (152739)</dc:creator>
  <cp:lastModifiedBy>Kolečář Tomáš (152739)</cp:lastModifiedBy>
  <cp:revision>5</cp:revision>
  <dcterms:created xsi:type="dcterms:W3CDTF">2021-11-14T17:23:24Z</dcterms:created>
  <dcterms:modified xsi:type="dcterms:W3CDTF">2022-01-31T11:43:36Z</dcterms:modified>
</cp:coreProperties>
</file>